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72" r:id="rId5"/>
    <p:sldId id="258" r:id="rId6"/>
    <p:sldId id="267" r:id="rId7"/>
    <p:sldId id="268" r:id="rId8"/>
    <p:sldId id="269" r:id="rId9"/>
    <p:sldId id="270" r:id="rId10"/>
    <p:sldId id="261" r:id="rId11"/>
    <p:sldId id="271" r:id="rId12"/>
    <p:sldId id="263" r:id="rId13"/>
    <p:sldId id="264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60"/>
  </p:normalViewPr>
  <p:slideViewPr>
    <p:cSldViewPr snapToGrid="0">
      <p:cViewPr varScale="1">
        <p:scale>
          <a:sx n="93" d="100"/>
          <a:sy n="93" d="100"/>
        </p:scale>
        <p:origin x="1266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4E41C7-A494-209A-9D25-B68619DD7B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9459072-9D0B-52F8-77BA-FAAED08824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B60FBB6-AE7E-35BA-05D4-07EC35B54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0212935-6D97-95FE-2EE7-9BE03CAB4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042467-9242-6680-C0CA-A899828D8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4023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D3A095-7ECC-E9D0-A3F3-F3302BE1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7E08640-7274-62EA-44A4-95D2DE985D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AFC9413-1906-B7D3-2608-746431789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7E0F17-ED66-DD0E-7E52-D2F116960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EDB9553-EF22-8ECE-9A66-F209F3D6A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6596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B54CBF7-47DF-D1B6-39CB-07300882A9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D6A5DB8-960B-75A0-0C63-660A0AE992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BC3B91E-9C73-7E3F-5BD3-EC11AF53E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7BE85D-C3E5-32D5-7CDA-BFC76E4E6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10E30EC-3322-EF09-625E-666EAD93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9221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0F6FE4-F0DB-4C99-4298-270B3537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21934A-843A-1F4B-23D8-D446FF428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4719B25-0986-865F-66B7-26CD963E7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2E8514D-8048-2393-CEA6-CDDE47151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057A6FF-9E99-AEED-7CA8-54E4E826A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7573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6C5C46-885C-536B-3C7C-C2EDDDC07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E2B2268-6FFD-BD8D-CE97-FC5BDF187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8787B3E-5224-D83A-F4E1-CD47A4D12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C48E238-8832-3C84-1BF4-2253B333E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1E82907-90D1-3759-3F04-DC7E60B9A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1165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2059D7-CFA6-DDC4-5791-DE50440DB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F5D8B2-9D70-A485-DA78-0404A37313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9DDE8CE-9222-3F7A-CE20-E97B6D09C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18314C4-270C-7BA2-8838-A8FEBD277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C290A95-2DE5-D364-A66B-71177E240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BDD9AFC-76B6-21F8-9497-7911D8F41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156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CE482C8-C664-A01E-C464-9A8B618A6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6ACE161-69E0-EE9F-948C-39ED2B79EE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0948BBA-B854-4A7B-B489-408B29F6CC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62ED64A-DA49-9FE8-73E3-47817D7D48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06E0BDF-A65F-5E48-A7D6-D6239DE025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E20D693-84CB-CB28-EA51-C36F7D85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F27B333-933A-2C11-1899-ABD13C1FD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C63F277-1635-2473-864C-AE59C8F94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0035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039500-D736-FCA5-B9EC-262E3CA69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11BF5DC-8206-F785-AF4D-624345BAE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118985F-285A-D4B8-D6A6-2D3AC5BDF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526C5AF-F760-D2A3-F795-EEAF3164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9407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894B2C0-EC6F-C34A-5303-A357339F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F7D575B-2FE1-2F3C-502F-DE509F32B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3CCC70F-E133-75AC-90C8-052AE573B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3333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1D893D-C0D4-107B-2612-20752F337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041D2A-87A7-3D2C-64A6-1D0562624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DB40A6B-4232-7E41-A59F-32E30F358A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62C97E0-3CF3-01D4-3AED-52F9D7175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188303D-C2C9-3F62-6594-CC08985D1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F16C467-93AB-2D9A-5880-83E2B0EC9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6123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3E6EC7-1E51-188F-2490-CB27B4B1D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1384918-0791-3B94-24A5-35784C11A0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4B76C81-1D10-C60B-5F12-73357955FB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83FDB86-288A-AEE4-69AC-F9C7F75EC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2F363C1-269B-BB0C-81BB-C4972E157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CCC9D01-2CC5-CF8E-2E0F-A30B7B92F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7524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06BCD7D-ED81-BA49-254F-6D810A2D4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9282152-EA4F-6002-38DE-E1B17B356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F545C5-EC07-8026-C73C-6BFBAB5A59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F6EA85-40E4-4D1A-98E2-136CCC40FF01}" type="datetimeFigureOut">
              <a:rPr kumimoji="1" lang="ja-JP" altLang="en-US" smtClean="0"/>
              <a:t>2025/6/13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56628F2-05E0-7F38-6048-A52898AEA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48D5060-A241-4A8E-392D-9DAB7702CA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4EC117-2BEB-4E08-9539-04E33DCADC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370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39CEC54-FF51-48A8-7FEF-96DF2AF7722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22DC0B0-E9FF-683A-E44C-BE2C3B335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556591"/>
          </a:xfrm>
        </p:spPr>
        <p:txBody>
          <a:bodyPr>
            <a:normAutofit/>
          </a:bodyPr>
          <a:lstStyle/>
          <a:p>
            <a:pPr algn="l"/>
            <a:r>
              <a:rPr lang="ja-JP" altLang="en-US" sz="2800" b="1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メインページ表示前の読み込み用画面</a:t>
            </a:r>
            <a:endParaRPr kumimoji="1" lang="ja-JP" altLang="en-US" sz="2800" b="1" dirty="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1F1AA4BB-6BA4-7308-7CA3-1E788634EADC}"/>
              </a:ext>
            </a:extLst>
          </p:cNvPr>
          <p:cNvGrpSpPr/>
          <p:nvPr/>
        </p:nvGrpSpPr>
        <p:grpSpPr>
          <a:xfrm>
            <a:off x="3591338" y="924339"/>
            <a:ext cx="5009323" cy="5009322"/>
            <a:chOff x="3591338" y="924339"/>
            <a:chExt cx="5009323" cy="5009322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87A36C04-98D1-7275-D610-1E57B225EF40}"/>
                </a:ext>
              </a:extLst>
            </p:cNvPr>
            <p:cNvSpPr/>
            <p:nvPr/>
          </p:nvSpPr>
          <p:spPr>
            <a:xfrm>
              <a:off x="3591339" y="1694622"/>
              <a:ext cx="5009322" cy="3468756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楕円 6">
              <a:extLst>
                <a:ext uri="{FF2B5EF4-FFF2-40B4-BE49-F238E27FC236}">
                  <a16:creationId xmlns:a16="http://schemas.microsoft.com/office/drawing/2014/main" id="{8DEABB04-2158-6491-1F7F-37BCCACC56C4}"/>
                </a:ext>
              </a:extLst>
            </p:cNvPr>
            <p:cNvSpPr/>
            <p:nvPr/>
          </p:nvSpPr>
          <p:spPr>
            <a:xfrm rot="1853981">
              <a:off x="3591339" y="1694622"/>
              <a:ext cx="5009322" cy="3468756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2DA0B56C-CDA3-3F65-A1E9-74C6DC239138}"/>
                </a:ext>
              </a:extLst>
            </p:cNvPr>
            <p:cNvSpPr/>
            <p:nvPr/>
          </p:nvSpPr>
          <p:spPr>
            <a:xfrm rot="5759431">
              <a:off x="3591338" y="1694622"/>
              <a:ext cx="5009322" cy="3468756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楕円 8">
              <a:extLst>
                <a:ext uri="{FF2B5EF4-FFF2-40B4-BE49-F238E27FC236}">
                  <a16:creationId xmlns:a16="http://schemas.microsoft.com/office/drawing/2014/main" id="{F2C3E509-5E0B-F1AA-086E-A9A28476F7FD}"/>
                </a:ext>
              </a:extLst>
            </p:cNvPr>
            <p:cNvSpPr/>
            <p:nvPr/>
          </p:nvSpPr>
          <p:spPr>
            <a:xfrm rot="8859272">
              <a:off x="3591338" y="1694623"/>
              <a:ext cx="5009322" cy="3468756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8AAD057-E6FB-4359-8B28-0FCAC846617C}"/>
              </a:ext>
            </a:extLst>
          </p:cNvPr>
          <p:cNvSpPr txBox="1"/>
          <p:nvPr/>
        </p:nvSpPr>
        <p:spPr>
          <a:xfrm>
            <a:off x="4383510" y="3167390"/>
            <a:ext cx="3424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 err="1">
                <a:solidFill>
                  <a:schemeClr val="bg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Now.Loading</a:t>
            </a:r>
            <a:r>
              <a:rPr kumimoji="1" lang="en-US" altLang="ja-JP" sz="2800" dirty="0">
                <a:solidFill>
                  <a:schemeClr val="bg1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...</a:t>
            </a:r>
            <a:endParaRPr kumimoji="1" lang="ja-JP" altLang="en-US" sz="2800" dirty="0">
              <a:solidFill>
                <a:schemeClr val="bg1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52306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9976F-F7EE-1A04-2122-87045EBA8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人, 草, 男, 立つ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FF21CE0A-EFE5-4E7C-CC67-EF49FCDCB5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52659" cy="8142514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20302821-8CF2-EF70-F5F1-E86DBC307FA4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0CCB30A-0DAB-0CB7-9CC1-926454AB9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4328" y="1"/>
            <a:ext cx="9144000" cy="812800"/>
          </a:xfrm>
        </p:spPr>
        <p:txBody>
          <a:bodyPr>
            <a:normAutofit/>
          </a:bodyPr>
          <a:lstStyle/>
          <a:p>
            <a:r>
              <a:rPr kumimoji="1" lang="ja-JP" altLang="en-US" sz="4400" b="1" dirty="0">
                <a:solidFill>
                  <a:schemeClr val="bg1"/>
                </a:solidFill>
                <a:latin typeface="+mn-ea"/>
                <a:ea typeface="+mn-ea"/>
              </a:rPr>
              <a:t>採用</a:t>
            </a:r>
            <a:r>
              <a:rPr lang="ja-JP" altLang="en-US" sz="4400" b="1" dirty="0">
                <a:solidFill>
                  <a:schemeClr val="bg1"/>
                </a:solidFill>
                <a:latin typeface="+mn-ea"/>
                <a:ea typeface="+mn-ea"/>
              </a:rPr>
              <a:t>情報</a:t>
            </a:r>
            <a:endParaRPr kumimoji="1" lang="ja-JP" altLang="en-US" sz="44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8247374A-8255-615E-45E0-BDB0CA7DF328}"/>
              </a:ext>
            </a:extLst>
          </p:cNvPr>
          <p:cNvSpPr/>
          <p:nvPr/>
        </p:nvSpPr>
        <p:spPr>
          <a:xfrm>
            <a:off x="1251184" y="938580"/>
            <a:ext cx="7047989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ja-JP" altLang="en-US" sz="1600" b="1" dirty="0">
                <a:solidFill>
                  <a:schemeClr val="bg1"/>
                </a:solidFill>
              </a:rPr>
              <a:t>中途採用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algn="ctr"/>
            <a:endParaRPr lang="en-US" altLang="ja-JP" sz="1600" b="1" dirty="0">
              <a:solidFill>
                <a:schemeClr val="bg1"/>
              </a:solidFill>
            </a:endParaRPr>
          </a:p>
          <a:p>
            <a:pPr algn="ctr"/>
            <a:r>
              <a:rPr lang="ja-JP" altLang="en-US" sz="1600" b="1" dirty="0">
                <a:solidFill>
                  <a:schemeClr val="bg1"/>
                </a:solidFill>
              </a:rPr>
              <a:t>「サッカーで生きる」を叶える仕事</a:t>
            </a:r>
            <a:r>
              <a:rPr lang="en-US" altLang="ja-JP" sz="1600" b="1" dirty="0">
                <a:solidFill>
                  <a:schemeClr val="bg1"/>
                </a:solidFill>
              </a:rPr>
              <a:t>―</a:t>
            </a:r>
            <a:r>
              <a:rPr lang="ja-JP" altLang="en-US" sz="1600" b="1" dirty="0">
                <a:solidFill>
                  <a:schemeClr val="bg1"/>
                </a:solidFill>
              </a:rPr>
              <a:t>新しい挑戦を共にする仲間を募集！</a:t>
            </a:r>
            <a:endParaRPr lang="en-US" altLang="ja-JP" sz="1600" b="1" dirty="0">
              <a:solidFill>
                <a:schemeClr val="bg1"/>
              </a:solidFill>
            </a:endParaRPr>
          </a:p>
        </p:txBody>
      </p:sp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4C62C072-6172-2661-7B0B-6D713A6F05B8}"/>
              </a:ext>
            </a:extLst>
          </p:cNvPr>
          <p:cNvSpPr/>
          <p:nvPr/>
        </p:nvSpPr>
        <p:spPr>
          <a:xfrm>
            <a:off x="8410672" y="938580"/>
            <a:ext cx="2721154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¥</a:t>
            </a:r>
            <a:r>
              <a:rPr lang="ja-JP" altLang="en-US" sz="1600" b="1" dirty="0">
                <a:solidFill>
                  <a:schemeClr val="bg1"/>
                </a:solidFill>
              </a:rPr>
              <a:t> 月給</a:t>
            </a:r>
            <a:r>
              <a:rPr lang="en-US" altLang="ja-JP" sz="1600" b="1" dirty="0">
                <a:solidFill>
                  <a:schemeClr val="bg1"/>
                </a:solidFill>
              </a:rPr>
              <a:t>:250,000~</a:t>
            </a:r>
          </a:p>
          <a:p>
            <a:pPr lvl="1">
              <a:lnSpc>
                <a:spcPct val="15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〒 東京都品川区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11:00~20:00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38AEE01B-CC96-2116-9E2A-47733BF498D1}"/>
              </a:ext>
            </a:extLst>
          </p:cNvPr>
          <p:cNvSpPr/>
          <p:nvPr/>
        </p:nvSpPr>
        <p:spPr>
          <a:xfrm>
            <a:off x="1251184" y="2391902"/>
            <a:ext cx="7047989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1" dirty="0"/>
              <a:t>社内システムエンジニア！⚽💻</a:t>
            </a:r>
            <a:endParaRPr lang="en-US" altLang="ja-JP" sz="1600" b="1" dirty="0">
              <a:solidFill>
                <a:schemeClr val="bg1"/>
              </a:solidFill>
            </a:endParaRPr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FFE33A0E-C39C-DDD1-3323-BF939BD43630}"/>
              </a:ext>
            </a:extLst>
          </p:cNvPr>
          <p:cNvSpPr/>
          <p:nvPr/>
        </p:nvSpPr>
        <p:spPr>
          <a:xfrm>
            <a:off x="8410672" y="2391902"/>
            <a:ext cx="2721154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¥</a:t>
            </a:r>
            <a:r>
              <a:rPr lang="ja-JP" altLang="en-US" sz="1600" b="1" dirty="0">
                <a:solidFill>
                  <a:schemeClr val="bg1"/>
                </a:solidFill>
              </a:rPr>
              <a:t> 月給</a:t>
            </a:r>
            <a:r>
              <a:rPr lang="en-US" altLang="ja-JP" sz="1600" b="1" dirty="0">
                <a:solidFill>
                  <a:schemeClr val="bg1"/>
                </a:solidFill>
              </a:rPr>
              <a:t>:250,000~</a:t>
            </a:r>
          </a:p>
          <a:p>
            <a:pPr lvl="1">
              <a:lnSpc>
                <a:spcPct val="15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〒 東京都品川区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11:00~20:00</a:t>
            </a: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4160883-D87A-4041-75A7-727EDEEC9C92}"/>
              </a:ext>
            </a:extLst>
          </p:cNvPr>
          <p:cNvSpPr/>
          <p:nvPr/>
        </p:nvSpPr>
        <p:spPr>
          <a:xfrm>
            <a:off x="1251184" y="3845224"/>
            <a:ext cx="7047989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 b="1" dirty="0"/>
              <a:t>サッカーカンパニーが挑戦！新規「バスケ事業」のリーダー候補募集</a:t>
            </a:r>
            <a:endParaRPr lang="en-US" altLang="ja-JP" sz="1400" b="1" dirty="0">
              <a:solidFill>
                <a:schemeClr val="bg1"/>
              </a:solidFill>
            </a:endParaRP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42B24091-9EE2-ACD8-6576-A3D99C3D9608}"/>
              </a:ext>
            </a:extLst>
          </p:cNvPr>
          <p:cNvSpPr/>
          <p:nvPr/>
        </p:nvSpPr>
        <p:spPr>
          <a:xfrm>
            <a:off x="8410672" y="3845224"/>
            <a:ext cx="2721154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¥</a:t>
            </a:r>
            <a:r>
              <a:rPr lang="ja-JP" altLang="en-US" sz="1600" b="1" dirty="0">
                <a:solidFill>
                  <a:schemeClr val="bg1"/>
                </a:solidFill>
              </a:rPr>
              <a:t> 月給</a:t>
            </a:r>
            <a:r>
              <a:rPr lang="en-US" altLang="ja-JP" sz="1600" b="1" dirty="0">
                <a:solidFill>
                  <a:schemeClr val="bg1"/>
                </a:solidFill>
              </a:rPr>
              <a:t>:250,000~</a:t>
            </a:r>
          </a:p>
          <a:p>
            <a:pPr lvl="1">
              <a:lnSpc>
                <a:spcPct val="15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〒 東京都品川区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11:00~20:00</a:t>
            </a:r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58613DC0-3CBF-5723-54A1-DD3F4771E8E5}"/>
              </a:ext>
            </a:extLst>
          </p:cNvPr>
          <p:cNvSpPr/>
          <p:nvPr/>
        </p:nvSpPr>
        <p:spPr>
          <a:xfrm>
            <a:off x="1251184" y="5308485"/>
            <a:ext cx="7047989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 b="1" dirty="0"/>
              <a:t>スポーツ人材を応援！サッカー・フットサルイベント会社の</a:t>
            </a:r>
            <a:r>
              <a:rPr lang="en-US" altLang="ja-JP" sz="1600" b="1" dirty="0"/>
              <a:t>【</a:t>
            </a:r>
            <a:r>
              <a:rPr lang="ja-JP" altLang="en-US" sz="1600" b="1" dirty="0"/>
              <a:t>営業職</a:t>
            </a:r>
            <a:r>
              <a:rPr lang="en-US" altLang="ja-JP" sz="1600" b="1" dirty="0"/>
              <a:t>】</a:t>
            </a:r>
            <a:endParaRPr lang="en-US" altLang="ja-JP" sz="1400" b="1" dirty="0">
              <a:solidFill>
                <a:schemeClr val="bg1"/>
              </a:solidFill>
            </a:endParaRPr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90698DA1-4943-A684-5AFF-C9E8C47EACCB}"/>
              </a:ext>
            </a:extLst>
          </p:cNvPr>
          <p:cNvSpPr/>
          <p:nvPr/>
        </p:nvSpPr>
        <p:spPr>
          <a:xfrm>
            <a:off x="8410672" y="5308485"/>
            <a:ext cx="2721154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¥</a:t>
            </a:r>
            <a:r>
              <a:rPr lang="ja-JP" altLang="en-US" sz="1600" b="1" dirty="0">
                <a:solidFill>
                  <a:schemeClr val="bg1"/>
                </a:solidFill>
              </a:rPr>
              <a:t> 月給</a:t>
            </a:r>
            <a:r>
              <a:rPr lang="en-US" altLang="ja-JP" sz="1600" b="1" dirty="0">
                <a:solidFill>
                  <a:schemeClr val="bg1"/>
                </a:solidFill>
              </a:rPr>
              <a:t>:250,000~</a:t>
            </a:r>
          </a:p>
          <a:p>
            <a:pPr lvl="1">
              <a:lnSpc>
                <a:spcPct val="15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〒 東京都品川区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11:00~20:00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DCF4E161-44B2-0508-5EAA-C64829AC75B1}"/>
              </a:ext>
            </a:extLst>
          </p:cNvPr>
          <p:cNvSpPr txBox="1"/>
          <p:nvPr/>
        </p:nvSpPr>
        <p:spPr>
          <a:xfrm>
            <a:off x="263663" y="231911"/>
            <a:ext cx="4276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C00000"/>
                </a:solidFill>
              </a:rPr>
              <a:t>個々のでデザインは再度考える。ちょいださ</a:t>
            </a:r>
            <a:endParaRPr lang="en-US" altLang="ja-JP" sz="1400" dirty="0">
              <a:solidFill>
                <a:srgbClr val="C00000"/>
              </a:solidFill>
            </a:endParaRPr>
          </a:p>
          <a:p>
            <a:r>
              <a:rPr kumimoji="1" lang="ja-JP" altLang="en-US" sz="1400" dirty="0">
                <a:solidFill>
                  <a:srgbClr val="C00000"/>
                </a:solidFill>
              </a:rPr>
              <a:t>項目の中に写真入れたい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595BA39-DD7F-9276-06C1-E10824124639}"/>
              </a:ext>
            </a:extLst>
          </p:cNvPr>
          <p:cNvSpPr txBox="1"/>
          <p:nvPr/>
        </p:nvSpPr>
        <p:spPr>
          <a:xfrm>
            <a:off x="1321904" y="2439633"/>
            <a:ext cx="11728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</a:rPr>
              <a:t>中途採用</a:t>
            </a:r>
            <a:endParaRPr lang="en-US" altLang="ja-JP" sz="1600" b="1" dirty="0">
              <a:solidFill>
                <a:schemeClr val="bg1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5F8D238-BF80-0051-C6D9-1ED4F433B0CC}"/>
              </a:ext>
            </a:extLst>
          </p:cNvPr>
          <p:cNvSpPr txBox="1"/>
          <p:nvPr/>
        </p:nvSpPr>
        <p:spPr>
          <a:xfrm>
            <a:off x="1321904" y="3855163"/>
            <a:ext cx="11728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</a:rPr>
              <a:t>中途採用</a:t>
            </a:r>
            <a:endParaRPr lang="en-US" altLang="ja-JP" sz="1600" b="1" dirty="0">
              <a:solidFill>
                <a:schemeClr val="bg1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FBEB4D2-0CA3-CFC4-8301-F62C42B7F405}"/>
              </a:ext>
            </a:extLst>
          </p:cNvPr>
          <p:cNvSpPr txBox="1"/>
          <p:nvPr/>
        </p:nvSpPr>
        <p:spPr>
          <a:xfrm>
            <a:off x="1321904" y="5395729"/>
            <a:ext cx="11728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</a:rPr>
              <a:t>中途採用</a:t>
            </a:r>
            <a:endParaRPr lang="en-US" altLang="ja-JP" sz="1600" b="1" dirty="0">
              <a:solidFill>
                <a:schemeClr val="bg1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A25D1D0-E142-22DB-5D44-19F35F130ED7}"/>
              </a:ext>
            </a:extLst>
          </p:cNvPr>
          <p:cNvSpPr txBox="1"/>
          <p:nvPr/>
        </p:nvSpPr>
        <p:spPr>
          <a:xfrm>
            <a:off x="7915910" y="339632"/>
            <a:ext cx="4276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400" dirty="0">
                <a:solidFill>
                  <a:srgbClr val="FFFF00"/>
                </a:solidFill>
              </a:rPr>
              <a:t>採用サイトで使ってる写真ほしい</a:t>
            </a:r>
            <a:endParaRPr kumimoji="1" lang="ja-JP" altLang="en-US" sz="1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666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0F7E8-4972-E89D-DE1E-94DDE54C6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人, 草, 男, 立つ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B228F2B9-2ACB-8972-BDED-F1F01D28C86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52659" cy="8142514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4DFB002-8B43-BBD4-0D41-1EBDAE398731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8622B77D-161E-18FF-B7D5-285D23DADD83}"/>
              </a:ext>
            </a:extLst>
          </p:cNvPr>
          <p:cNvSpPr/>
          <p:nvPr/>
        </p:nvSpPr>
        <p:spPr>
          <a:xfrm>
            <a:off x="1257820" y="541014"/>
            <a:ext cx="7047989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 b="1" dirty="0">
                <a:solidFill>
                  <a:schemeClr val="bg1"/>
                </a:solidFill>
              </a:rPr>
              <a:t>サッカー・フットサルイベント会社の</a:t>
            </a:r>
            <a:r>
              <a:rPr lang="en-US" altLang="ja-JP" sz="1600" b="1" dirty="0">
                <a:solidFill>
                  <a:schemeClr val="bg1"/>
                </a:solidFill>
              </a:rPr>
              <a:t>【</a:t>
            </a:r>
            <a:r>
              <a:rPr lang="ja-JP" altLang="en-US" sz="1600" b="1" dirty="0">
                <a:solidFill>
                  <a:schemeClr val="bg1"/>
                </a:solidFill>
              </a:rPr>
              <a:t>営業職★経験者募集</a:t>
            </a:r>
            <a:r>
              <a:rPr lang="en-US" altLang="ja-JP" sz="1600" b="1" dirty="0">
                <a:solidFill>
                  <a:schemeClr val="bg1"/>
                </a:solidFill>
              </a:rPr>
              <a:t>】</a:t>
            </a:r>
          </a:p>
        </p:txBody>
      </p:sp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C6755068-EAAC-47FE-8FA9-6A467F6B2982}"/>
              </a:ext>
            </a:extLst>
          </p:cNvPr>
          <p:cNvSpPr/>
          <p:nvPr/>
        </p:nvSpPr>
        <p:spPr>
          <a:xfrm>
            <a:off x="8417308" y="541014"/>
            <a:ext cx="2721154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¥</a:t>
            </a:r>
            <a:r>
              <a:rPr lang="ja-JP" altLang="en-US" sz="1600" b="1" dirty="0">
                <a:solidFill>
                  <a:schemeClr val="bg1"/>
                </a:solidFill>
              </a:rPr>
              <a:t> 月給</a:t>
            </a:r>
            <a:r>
              <a:rPr lang="en-US" altLang="ja-JP" sz="1600" b="1" dirty="0">
                <a:solidFill>
                  <a:schemeClr val="bg1"/>
                </a:solidFill>
              </a:rPr>
              <a:t>:250,000~</a:t>
            </a:r>
          </a:p>
          <a:p>
            <a:pPr lvl="1">
              <a:lnSpc>
                <a:spcPct val="15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〒 東京都品川区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11:00~20:00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F9B9A322-89EC-B6B2-4DC3-46E03CDDDBD4}"/>
              </a:ext>
            </a:extLst>
          </p:cNvPr>
          <p:cNvSpPr/>
          <p:nvPr/>
        </p:nvSpPr>
        <p:spPr>
          <a:xfrm>
            <a:off x="1257820" y="1994336"/>
            <a:ext cx="7047989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1" dirty="0"/>
              <a:t>週末のお小遣い稼ぎに◎フットサル大会</a:t>
            </a:r>
            <a:r>
              <a:rPr lang="en-US" altLang="ja-JP" b="1" dirty="0"/>
              <a:t>STAFF</a:t>
            </a:r>
            <a:endParaRPr lang="en-US" altLang="ja-JP" sz="1600" b="1" dirty="0">
              <a:solidFill>
                <a:schemeClr val="bg1"/>
              </a:solidFill>
            </a:endParaRPr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4D74BFEB-9F71-7F99-748E-5C9C25FA4E81}"/>
              </a:ext>
            </a:extLst>
          </p:cNvPr>
          <p:cNvSpPr/>
          <p:nvPr/>
        </p:nvSpPr>
        <p:spPr>
          <a:xfrm>
            <a:off x="8417308" y="1994336"/>
            <a:ext cx="2721154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¥</a:t>
            </a:r>
            <a:r>
              <a:rPr lang="ja-JP" altLang="en-US" sz="1600" b="1" dirty="0">
                <a:solidFill>
                  <a:schemeClr val="bg1"/>
                </a:solidFill>
              </a:rPr>
              <a:t> 月給</a:t>
            </a:r>
            <a:r>
              <a:rPr lang="en-US" altLang="ja-JP" sz="1600" b="1" dirty="0">
                <a:solidFill>
                  <a:schemeClr val="bg1"/>
                </a:solidFill>
              </a:rPr>
              <a:t>:250,000~</a:t>
            </a:r>
          </a:p>
          <a:p>
            <a:pPr lvl="1">
              <a:lnSpc>
                <a:spcPct val="15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〒 東京都品川区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11:00~20:00</a:t>
            </a: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FCD3B633-5C6C-742E-2635-EDDD4ADA25F8}"/>
              </a:ext>
            </a:extLst>
          </p:cNvPr>
          <p:cNvSpPr/>
          <p:nvPr/>
        </p:nvSpPr>
        <p:spPr>
          <a:xfrm>
            <a:off x="1257820" y="3447658"/>
            <a:ext cx="7047989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1" dirty="0"/>
              <a:t>サッカー人脈広げましょう◎フットサル大会の</a:t>
            </a:r>
            <a:r>
              <a:rPr lang="en-US" altLang="ja-JP" b="1" dirty="0"/>
              <a:t>STAFF</a:t>
            </a:r>
            <a:endParaRPr lang="en-US" altLang="ja-JP" sz="1400" b="1" dirty="0">
              <a:solidFill>
                <a:schemeClr val="bg1"/>
              </a:solidFill>
            </a:endParaRP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B235B71B-2D52-6844-3102-47D8CF3677EF}"/>
              </a:ext>
            </a:extLst>
          </p:cNvPr>
          <p:cNvSpPr/>
          <p:nvPr/>
        </p:nvSpPr>
        <p:spPr>
          <a:xfrm>
            <a:off x="8417308" y="3447658"/>
            <a:ext cx="2721154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¥</a:t>
            </a:r>
            <a:r>
              <a:rPr lang="ja-JP" altLang="en-US" sz="1600" b="1" dirty="0">
                <a:solidFill>
                  <a:schemeClr val="bg1"/>
                </a:solidFill>
              </a:rPr>
              <a:t> 月給</a:t>
            </a:r>
            <a:r>
              <a:rPr lang="en-US" altLang="ja-JP" sz="1600" b="1" dirty="0">
                <a:solidFill>
                  <a:schemeClr val="bg1"/>
                </a:solidFill>
              </a:rPr>
              <a:t>:250,000~</a:t>
            </a:r>
          </a:p>
          <a:p>
            <a:pPr lvl="1">
              <a:lnSpc>
                <a:spcPct val="15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〒 東京都品川区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11:00~20:00</a:t>
            </a:r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952EF689-1901-7B80-7E49-12F194965BA8}"/>
              </a:ext>
            </a:extLst>
          </p:cNvPr>
          <p:cNvSpPr/>
          <p:nvPr/>
        </p:nvSpPr>
        <p:spPr>
          <a:xfrm>
            <a:off x="1257820" y="4900980"/>
            <a:ext cx="7047989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 b="1" dirty="0"/>
              <a:t>サッカー優先で生きる！をかなえられる環境☆彡インサイドセールス</a:t>
            </a:r>
            <a:endParaRPr lang="en-US" altLang="ja-JP" sz="1400" b="1" dirty="0">
              <a:solidFill>
                <a:schemeClr val="bg1"/>
              </a:solidFill>
            </a:endParaRPr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7EB9AB44-D405-3E6B-74B7-2EB1F47DA35F}"/>
              </a:ext>
            </a:extLst>
          </p:cNvPr>
          <p:cNvSpPr/>
          <p:nvPr/>
        </p:nvSpPr>
        <p:spPr>
          <a:xfrm>
            <a:off x="8417308" y="4900980"/>
            <a:ext cx="2721154" cy="131760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¥</a:t>
            </a:r>
            <a:r>
              <a:rPr lang="ja-JP" altLang="en-US" sz="1600" b="1" dirty="0">
                <a:solidFill>
                  <a:schemeClr val="bg1"/>
                </a:solidFill>
              </a:rPr>
              <a:t> 月給</a:t>
            </a:r>
            <a:r>
              <a:rPr lang="en-US" altLang="ja-JP" sz="1600" b="1" dirty="0">
                <a:solidFill>
                  <a:schemeClr val="bg1"/>
                </a:solidFill>
              </a:rPr>
              <a:t>:250,000~</a:t>
            </a:r>
          </a:p>
          <a:p>
            <a:pPr lvl="1">
              <a:lnSpc>
                <a:spcPct val="15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〒 東京都品川区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ja-JP" sz="1600" b="1" dirty="0">
                <a:solidFill>
                  <a:schemeClr val="bg1"/>
                </a:solidFill>
              </a:rPr>
              <a:t>11:00~20:00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887CB8C5-2E76-D5F2-59DE-88DAB16E6080}"/>
              </a:ext>
            </a:extLst>
          </p:cNvPr>
          <p:cNvSpPr txBox="1"/>
          <p:nvPr/>
        </p:nvSpPr>
        <p:spPr>
          <a:xfrm>
            <a:off x="263663" y="231911"/>
            <a:ext cx="4276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C00000"/>
                </a:solidFill>
              </a:rPr>
              <a:t>個々のでデザインは再度考える。ちょいださ</a:t>
            </a:r>
            <a:endParaRPr lang="en-US" altLang="ja-JP" sz="1400" dirty="0">
              <a:solidFill>
                <a:srgbClr val="C00000"/>
              </a:solidFill>
            </a:endParaRPr>
          </a:p>
          <a:p>
            <a:r>
              <a:rPr kumimoji="1" lang="ja-JP" altLang="en-US" sz="1400" dirty="0">
                <a:solidFill>
                  <a:srgbClr val="C00000"/>
                </a:solidFill>
              </a:rPr>
              <a:t>項目の中に写真入れたい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F986D5F-4B27-F384-61A5-3983A42CCCB2}"/>
              </a:ext>
            </a:extLst>
          </p:cNvPr>
          <p:cNvSpPr txBox="1"/>
          <p:nvPr/>
        </p:nvSpPr>
        <p:spPr>
          <a:xfrm>
            <a:off x="1257820" y="541013"/>
            <a:ext cx="2737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</a:rPr>
              <a:t>アルバイト・パート採用</a:t>
            </a:r>
            <a:endParaRPr lang="en-US" altLang="ja-JP" sz="1600" b="1" dirty="0">
              <a:solidFill>
                <a:schemeClr val="bg1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4D7B7A5-8FC4-1EB2-0093-85B8705B2E95}"/>
              </a:ext>
            </a:extLst>
          </p:cNvPr>
          <p:cNvSpPr txBox="1"/>
          <p:nvPr/>
        </p:nvSpPr>
        <p:spPr>
          <a:xfrm>
            <a:off x="1257820" y="2061078"/>
            <a:ext cx="2737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</a:rPr>
              <a:t>アルバイト・パート採用</a:t>
            </a:r>
            <a:endParaRPr lang="en-US" altLang="ja-JP" sz="1600" b="1" dirty="0">
              <a:solidFill>
                <a:schemeClr val="bg1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DB84735D-4DA3-15DF-CC24-A17CF34CB68E}"/>
              </a:ext>
            </a:extLst>
          </p:cNvPr>
          <p:cNvSpPr txBox="1"/>
          <p:nvPr/>
        </p:nvSpPr>
        <p:spPr>
          <a:xfrm>
            <a:off x="1257820" y="3468011"/>
            <a:ext cx="2737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</a:rPr>
              <a:t>アルバイト・パート採用</a:t>
            </a:r>
            <a:endParaRPr lang="en-US" altLang="ja-JP" sz="1600" b="1" dirty="0">
              <a:solidFill>
                <a:schemeClr val="bg1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A076AEEB-1466-13EA-B373-7CF251C810AB}"/>
              </a:ext>
            </a:extLst>
          </p:cNvPr>
          <p:cNvSpPr txBox="1"/>
          <p:nvPr/>
        </p:nvSpPr>
        <p:spPr>
          <a:xfrm>
            <a:off x="1257820" y="4925509"/>
            <a:ext cx="2737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</a:rPr>
              <a:t>アルバイト・パート採用</a:t>
            </a:r>
            <a:endParaRPr lang="en-US" altLang="ja-JP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941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E35671-B418-E5AA-D777-11DF0B591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建物, ベンチ, グループ, 人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0D2937BE-6DF5-9126-2122-6453205459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74" y="-2615929"/>
            <a:ext cx="12192000" cy="8126016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85CE0A4-8299-BC39-F51D-D911D23E648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B6DAE1A-ACAF-7D7D-B2AA-381BAFF11D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29209"/>
            <a:ext cx="4870174" cy="964854"/>
          </a:xfrm>
        </p:spPr>
        <p:txBody>
          <a:bodyPr anchor="t">
            <a:normAutofit/>
          </a:bodyPr>
          <a:lstStyle/>
          <a:p>
            <a:pPr algn="dist"/>
            <a:r>
              <a:rPr kumimoji="1" lang="en-US" altLang="ja-JP" b="1" dirty="0">
                <a:solidFill>
                  <a:schemeClr val="bg1"/>
                </a:solidFill>
                <a:latin typeface="+mn-ea"/>
                <a:ea typeface="+mn-ea"/>
              </a:rPr>
              <a:t>ENTRY</a:t>
            </a:r>
            <a:r>
              <a:rPr kumimoji="1" lang="ja-JP" altLang="en-US" sz="1400" b="1" dirty="0">
                <a:solidFill>
                  <a:schemeClr val="bg1"/>
                </a:solidFill>
                <a:latin typeface="+mn-ea"/>
                <a:ea typeface="+mn-ea"/>
              </a:rPr>
              <a:t>エントリーフォーム</a:t>
            </a:r>
            <a:endParaRPr kumimoji="1" lang="ja-JP" altLang="en-US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306EC408-8584-1505-FA1C-4A13FD1C64E8}"/>
              </a:ext>
            </a:extLst>
          </p:cNvPr>
          <p:cNvSpPr/>
          <p:nvPr/>
        </p:nvSpPr>
        <p:spPr>
          <a:xfrm>
            <a:off x="2062613" y="983973"/>
            <a:ext cx="7722704" cy="5645426"/>
          </a:xfrm>
          <a:prstGeom prst="roundRect">
            <a:avLst>
              <a:gd name="adj" fmla="val 5752"/>
            </a:avLst>
          </a:prstGeom>
          <a:solidFill>
            <a:schemeClr val="bg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/>
              <a:t>ここにエントリーフォームを作成する。</a:t>
            </a:r>
            <a:endParaRPr kumimoji="1" lang="en-US" altLang="ja-JP" b="1" dirty="0"/>
          </a:p>
          <a:p>
            <a:pPr algn="ctr"/>
            <a:endParaRPr kumimoji="1" lang="en-US" altLang="ja-JP" b="1" dirty="0"/>
          </a:p>
          <a:p>
            <a:pPr algn="ctr"/>
            <a:r>
              <a:rPr kumimoji="1" lang="ja-JP" altLang="en-US" b="1" dirty="0"/>
              <a:t>ページ推移ではなく、このページで画面推移を行い、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エントリーを行えるようにする。</a:t>
            </a:r>
            <a:endParaRPr kumimoji="1" lang="en-US" altLang="ja-JP" b="1" dirty="0"/>
          </a:p>
          <a:p>
            <a:pPr algn="ctr"/>
            <a:endParaRPr lang="en-US" altLang="ja-JP" b="1" dirty="0"/>
          </a:p>
          <a:p>
            <a:pPr algn="ctr"/>
            <a:r>
              <a:rPr kumimoji="1" lang="ja-JP" altLang="en-US" b="1" dirty="0"/>
              <a:t>エントリーの時はモーダルを利用するとすっきりするかも？</a:t>
            </a:r>
          </a:p>
        </p:txBody>
      </p:sp>
    </p:spTree>
    <p:extLst>
      <p:ext uri="{BB962C8B-B14F-4D97-AF65-F5344CB8AC3E}">
        <p14:creationId xmlns:p14="http://schemas.microsoft.com/office/powerpoint/2010/main" val="249599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96EBF0-9D4F-92EC-E7DE-7A50D88A3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DD4D282-B493-455B-1BB6-FE915A38878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150EC508-8F9F-D48F-8862-5A2C55F709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9087"/>
            <a:ext cx="3694043" cy="915159"/>
          </a:xfrm>
        </p:spPr>
        <p:txBody>
          <a:bodyPr anchor="t">
            <a:normAutofit fontScale="90000"/>
          </a:bodyPr>
          <a:lstStyle/>
          <a:p>
            <a:r>
              <a:rPr lang="ja-JP" altLang="en-US" b="1" dirty="0">
                <a:solidFill>
                  <a:schemeClr val="bg1"/>
                </a:solidFill>
                <a:latin typeface="+mn-ea"/>
                <a:ea typeface="+mn-ea"/>
              </a:rPr>
              <a:t>会社情報</a:t>
            </a:r>
          </a:p>
        </p:txBody>
      </p:sp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A1A81D2D-09CB-F20B-585E-25FC6F4CE4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2655350"/>
              </p:ext>
            </p:extLst>
          </p:nvPr>
        </p:nvGraphicFramePr>
        <p:xfrm>
          <a:off x="646594" y="1669772"/>
          <a:ext cx="5237372" cy="3935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9937">
                  <a:extLst>
                    <a:ext uri="{9D8B030D-6E8A-4147-A177-3AD203B41FA5}">
                      <a16:colId xmlns:a16="http://schemas.microsoft.com/office/drawing/2014/main" val="2727510245"/>
                    </a:ext>
                  </a:extLst>
                </a:gridCol>
                <a:gridCol w="4157435">
                  <a:extLst>
                    <a:ext uri="{9D8B030D-6E8A-4147-A177-3AD203B41FA5}">
                      <a16:colId xmlns:a16="http://schemas.microsoft.com/office/drawing/2014/main" val="85124117"/>
                    </a:ext>
                  </a:extLst>
                </a:gridCol>
              </a:tblGrid>
              <a:tr h="49198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会社名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b="1" i="0" kern="120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株式会社</a:t>
                      </a:r>
                      <a:r>
                        <a:rPr kumimoji="1" lang="en-US" altLang="ja-JP" sz="1200" b="1" i="0" kern="120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Conext </a:t>
                      </a:r>
                      <a:r>
                        <a:rPr kumimoji="1" lang="en-US" altLang="ja-JP" sz="1200" b="1" i="0" kern="1200" dirty="0" err="1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Markting</a:t>
                      </a:r>
                      <a:endParaRPr kumimoji="1" lang="ja-JP" altLang="en-US" sz="12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1043484"/>
                  </a:ext>
                </a:extLst>
              </a:tr>
              <a:tr h="49198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所在地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東京都品川区西五反田１丁目２８−４田口ビル</a:t>
                      </a: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3F</a:t>
                      </a:r>
                      <a:endParaRPr kumimoji="1" lang="ja-JP" altLang="en-US" sz="12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3521170"/>
                  </a:ext>
                </a:extLst>
              </a:tr>
              <a:tr h="49198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設立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2021</a:t>
                      </a:r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年</a:t>
                      </a: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6</a:t>
                      </a:r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月</a:t>
                      </a: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1611909"/>
                  </a:ext>
                </a:extLst>
              </a:tr>
              <a:tr h="49198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代表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代表取締役　小田原 敬介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8702138"/>
                  </a:ext>
                </a:extLst>
              </a:tr>
              <a:tr h="49198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従業員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1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68</a:t>
                      </a:r>
                      <a:r>
                        <a:rPr kumimoji="1" lang="ja-JP" altLang="en-US" sz="11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人（</a:t>
                      </a:r>
                      <a:r>
                        <a:rPr kumimoji="1" lang="en-US" altLang="ja-JP" sz="11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2024</a:t>
                      </a:r>
                      <a:r>
                        <a:rPr kumimoji="1" lang="ja-JP" altLang="en-US" sz="11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年</a:t>
                      </a:r>
                      <a:r>
                        <a:rPr kumimoji="1" lang="en-US" altLang="ja-JP" sz="11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kumimoji="1" lang="ja-JP" altLang="en-US" sz="11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月</a:t>
                      </a:r>
                      <a:r>
                        <a:rPr kumimoji="1" lang="en-US" altLang="ja-JP" sz="11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kumimoji="1" lang="ja-JP" altLang="en-US" sz="11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日現在 </a:t>
                      </a:r>
                      <a:r>
                        <a:rPr kumimoji="1" lang="en-US" altLang="ja-JP" sz="11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/ </a:t>
                      </a:r>
                      <a:r>
                        <a:rPr kumimoji="1" lang="ja-JP" altLang="en-US" sz="11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アルバイト・パート含）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4600576"/>
                  </a:ext>
                </a:extLst>
              </a:tr>
              <a:tr h="491987">
                <a:tc rowSpan="3">
                  <a:txBody>
                    <a:bodyPr/>
                    <a:lstStyle/>
                    <a:p>
                      <a:pPr algn="ctr"/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事業内容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１）</a:t>
                      </a:r>
                      <a:r>
                        <a:rPr kumimoji="1" lang="en-US" altLang="ja-JP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QR</a:t>
                      </a:r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決済やサッカー関連商材の電話営業事業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1786448"/>
                  </a:ext>
                </a:extLst>
              </a:tr>
              <a:tr h="491987">
                <a:tc vMerge="1">
                  <a:txBody>
                    <a:bodyPr/>
                    <a:lstStyle/>
                    <a:p>
                      <a:pPr algn="ctr"/>
                      <a:endParaRPr kumimoji="1" lang="ja-JP" altLang="en-US" sz="16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２）サッカーイベントの企画・運営事業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7022782"/>
                  </a:ext>
                </a:extLst>
              </a:tr>
              <a:tr h="491987">
                <a:tc vMerge="1">
                  <a:txBody>
                    <a:bodyPr/>
                    <a:lstStyle/>
                    <a:p>
                      <a:pPr algn="ctr"/>
                      <a:endParaRPr kumimoji="1" lang="ja-JP" altLang="en-US" sz="16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３）就活フットサル／サッカー人材紹介＆派遣事業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7049295"/>
                  </a:ext>
                </a:extLst>
              </a:tr>
            </a:tbl>
          </a:graphicData>
        </a:graphic>
      </p:graphicFrame>
      <p:pic>
        <p:nvPicPr>
          <p:cNvPr id="8" name="図 7">
            <a:extLst>
              <a:ext uri="{FF2B5EF4-FFF2-40B4-BE49-F238E27FC236}">
                <a16:creationId xmlns:a16="http://schemas.microsoft.com/office/drawing/2014/main" id="{13BB02D3-FFD6-4734-47F7-C85773A44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6721" y="1664734"/>
            <a:ext cx="4004165" cy="393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318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1"/>
            </a:gs>
            <a:gs pos="0">
              <a:schemeClr val="accent3">
                <a:lumMod val="50000"/>
                <a:alpha val="74000"/>
              </a:schemeClr>
            </a:gs>
          </a:gsLst>
          <a:lin ang="189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F23D18-8692-09D8-96D9-75BDD1A6A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 descr="草, グリーン, 公園, 民衆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4FC73E89-0493-17CC-149E-2D97155F93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146063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B8B8E2C-5082-71B9-994C-41FA9BC0B4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六角形 2">
            <a:extLst>
              <a:ext uri="{FF2B5EF4-FFF2-40B4-BE49-F238E27FC236}">
                <a16:creationId xmlns:a16="http://schemas.microsoft.com/office/drawing/2014/main" id="{07DC3BA5-B13F-F101-C6C4-F432446B74D6}"/>
              </a:ext>
            </a:extLst>
          </p:cNvPr>
          <p:cNvSpPr/>
          <p:nvPr/>
        </p:nvSpPr>
        <p:spPr>
          <a:xfrm>
            <a:off x="5625769" y="1570037"/>
            <a:ext cx="7644385" cy="6589987"/>
          </a:xfrm>
          <a:prstGeom prst="hexagon">
            <a:avLst/>
          </a:prstGeom>
          <a:solidFill>
            <a:schemeClr val="tx1">
              <a:lumMod val="50000"/>
              <a:lumOff val="50000"/>
              <a:alpha val="62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6723D3C-7F00-6E0D-164D-1A819A891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704" y="606286"/>
            <a:ext cx="9144000" cy="2822713"/>
          </a:xfrm>
        </p:spPr>
        <p:txBody>
          <a:bodyPr vert="horz" anchor="ctr">
            <a:normAutofit/>
          </a:bodyPr>
          <a:lstStyle/>
          <a:p>
            <a:pPr algn="l"/>
            <a:r>
              <a:rPr lang="ja-JP" altLang="en-US" sz="4000" b="1" dirty="0">
                <a:solidFill>
                  <a:schemeClr val="bg1"/>
                </a:solidFill>
                <a:latin typeface="+mn-ea"/>
                <a:ea typeface="+mn-ea"/>
              </a:rPr>
              <a:t>サッカーで繋がり広がっていく</a:t>
            </a:r>
            <a:br>
              <a:rPr lang="ja-JP" altLang="en-US" sz="4000" dirty="0">
                <a:solidFill>
                  <a:schemeClr val="bg1"/>
                </a:solidFill>
                <a:latin typeface="+mn-ea"/>
                <a:ea typeface="+mn-ea"/>
              </a:rPr>
            </a:br>
            <a:br>
              <a:rPr lang="ja-JP" altLang="en-US" sz="4000" dirty="0">
                <a:solidFill>
                  <a:schemeClr val="bg1"/>
                </a:solidFill>
                <a:latin typeface="+mn-ea"/>
                <a:ea typeface="+mn-ea"/>
              </a:rPr>
            </a:br>
            <a:r>
              <a:rPr lang="en-US" altLang="ja-JP" sz="4000" dirty="0">
                <a:solidFill>
                  <a:schemeClr val="bg1"/>
                </a:solidFill>
                <a:latin typeface="+mn-ea"/>
                <a:ea typeface="+mn-ea"/>
              </a:rPr>
              <a:t>				</a:t>
            </a:r>
            <a:r>
              <a:rPr lang="ja-JP" altLang="en-US" sz="4000" b="1" dirty="0">
                <a:solidFill>
                  <a:schemeClr val="bg1"/>
                </a:solidFill>
                <a:latin typeface="+mn-ea"/>
                <a:ea typeface="+mn-ea"/>
              </a:rPr>
              <a:t>何をやるかではなく</a:t>
            </a:r>
            <a:endParaRPr kumimoji="1" lang="ja-JP" altLang="en-US" sz="40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A9DC5E4-36E6-B309-BE40-A388029F69A8}"/>
              </a:ext>
            </a:extLst>
          </p:cNvPr>
          <p:cNvSpPr txBox="1"/>
          <p:nvPr/>
        </p:nvSpPr>
        <p:spPr>
          <a:xfrm>
            <a:off x="304800" y="4865031"/>
            <a:ext cx="6756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8000" b="1" u="sng" dirty="0">
                <a:solidFill>
                  <a:schemeClr val="bg1"/>
                </a:solidFill>
              </a:rPr>
              <a:t>”</a:t>
            </a:r>
            <a:r>
              <a:rPr lang="ja-JP" altLang="en-US" sz="8000" b="1" u="sng" dirty="0">
                <a:solidFill>
                  <a:schemeClr val="bg1"/>
                </a:solidFill>
              </a:rPr>
              <a:t>誰とやるか</a:t>
            </a:r>
            <a:r>
              <a:rPr lang="en-US" altLang="ja-JP" sz="8000" b="1" u="sng" dirty="0">
                <a:solidFill>
                  <a:schemeClr val="bg1"/>
                </a:solidFill>
              </a:rPr>
              <a:t>”</a:t>
            </a:r>
            <a:endParaRPr kumimoji="1" lang="ja-JP" altLang="en-US" sz="8000" u="sng" dirty="0">
              <a:solidFill>
                <a:schemeClr val="bg1"/>
              </a:solidFill>
            </a:endParaRPr>
          </a:p>
        </p:txBody>
      </p:sp>
      <p:sp>
        <p:nvSpPr>
          <p:cNvPr id="10" name="六角形 9">
            <a:extLst>
              <a:ext uri="{FF2B5EF4-FFF2-40B4-BE49-F238E27FC236}">
                <a16:creationId xmlns:a16="http://schemas.microsoft.com/office/drawing/2014/main" id="{17749DA2-9588-A4A3-077D-83F1154938A5}"/>
              </a:ext>
            </a:extLst>
          </p:cNvPr>
          <p:cNvSpPr/>
          <p:nvPr/>
        </p:nvSpPr>
        <p:spPr>
          <a:xfrm>
            <a:off x="711201" y="3428999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六角形 10">
            <a:extLst>
              <a:ext uri="{FF2B5EF4-FFF2-40B4-BE49-F238E27FC236}">
                <a16:creationId xmlns:a16="http://schemas.microsoft.com/office/drawing/2014/main" id="{FE835B36-2E3B-376C-1D97-1351CE64B103}"/>
              </a:ext>
            </a:extLst>
          </p:cNvPr>
          <p:cNvSpPr/>
          <p:nvPr/>
        </p:nvSpPr>
        <p:spPr>
          <a:xfrm>
            <a:off x="2033479" y="2309207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六角形 11">
            <a:extLst>
              <a:ext uri="{FF2B5EF4-FFF2-40B4-BE49-F238E27FC236}">
                <a16:creationId xmlns:a16="http://schemas.microsoft.com/office/drawing/2014/main" id="{597F295E-3988-A8E9-41C0-29B3579A9171}"/>
              </a:ext>
            </a:extLst>
          </p:cNvPr>
          <p:cNvSpPr/>
          <p:nvPr/>
        </p:nvSpPr>
        <p:spPr>
          <a:xfrm>
            <a:off x="2764999" y="392774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六角形 12">
            <a:extLst>
              <a:ext uri="{FF2B5EF4-FFF2-40B4-BE49-F238E27FC236}">
                <a16:creationId xmlns:a16="http://schemas.microsoft.com/office/drawing/2014/main" id="{88FC7503-20CD-B16A-3C37-E4650589EF8B}"/>
              </a:ext>
            </a:extLst>
          </p:cNvPr>
          <p:cNvSpPr/>
          <p:nvPr/>
        </p:nvSpPr>
        <p:spPr>
          <a:xfrm>
            <a:off x="4237013" y="1749881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六角形 13">
            <a:extLst>
              <a:ext uri="{FF2B5EF4-FFF2-40B4-BE49-F238E27FC236}">
                <a16:creationId xmlns:a16="http://schemas.microsoft.com/office/drawing/2014/main" id="{2A03772E-9FAC-BEFC-BC95-31AA77820B7D}"/>
              </a:ext>
            </a:extLst>
          </p:cNvPr>
          <p:cNvSpPr/>
          <p:nvPr/>
        </p:nvSpPr>
        <p:spPr>
          <a:xfrm>
            <a:off x="7061200" y="705971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六角形 14">
            <a:extLst>
              <a:ext uri="{FF2B5EF4-FFF2-40B4-BE49-F238E27FC236}">
                <a16:creationId xmlns:a16="http://schemas.microsoft.com/office/drawing/2014/main" id="{7DDA724F-F353-1BCD-8B3E-04ECF2EE9160}"/>
              </a:ext>
            </a:extLst>
          </p:cNvPr>
          <p:cNvSpPr/>
          <p:nvPr/>
        </p:nvSpPr>
        <p:spPr>
          <a:xfrm>
            <a:off x="4875696" y="535775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六角形 15">
            <a:extLst>
              <a:ext uri="{FF2B5EF4-FFF2-40B4-BE49-F238E27FC236}">
                <a16:creationId xmlns:a16="http://schemas.microsoft.com/office/drawing/2014/main" id="{DCD4EEC2-3C3C-289D-8A02-92A4BBADA74A}"/>
              </a:ext>
            </a:extLst>
          </p:cNvPr>
          <p:cNvSpPr/>
          <p:nvPr/>
        </p:nvSpPr>
        <p:spPr>
          <a:xfrm>
            <a:off x="8625500" y="731373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六角形 16">
            <a:extLst>
              <a:ext uri="{FF2B5EF4-FFF2-40B4-BE49-F238E27FC236}">
                <a16:creationId xmlns:a16="http://schemas.microsoft.com/office/drawing/2014/main" id="{4BA08D97-7851-55CA-741A-9FC2B02EC093}"/>
              </a:ext>
            </a:extLst>
          </p:cNvPr>
          <p:cNvSpPr/>
          <p:nvPr/>
        </p:nvSpPr>
        <p:spPr>
          <a:xfrm>
            <a:off x="7367104" y="2922329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8" name="六角形 17">
            <a:extLst>
              <a:ext uri="{FF2B5EF4-FFF2-40B4-BE49-F238E27FC236}">
                <a16:creationId xmlns:a16="http://schemas.microsoft.com/office/drawing/2014/main" id="{F6FAA2B1-9275-05D6-703F-31BF7E7DFCEC}"/>
              </a:ext>
            </a:extLst>
          </p:cNvPr>
          <p:cNvSpPr/>
          <p:nvPr/>
        </p:nvSpPr>
        <p:spPr>
          <a:xfrm>
            <a:off x="4261398" y="3361588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9" name="六角形 18">
            <a:extLst>
              <a:ext uri="{FF2B5EF4-FFF2-40B4-BE49-F238E27FC236}">
                <a16:creationId xmlns:a16="http://schemas.microsoft.com/office/drawing/2014/main" id="{1CF52618-1787-C504-E6B4-229F3143D57B}"/>
              </a:ext>
            </a:extLst>
          </p:cNvPr>
          <p:cNvSpPr/>
          <p:nvPr/>
        </p:nvSpPr>
        <p:spPr>
          <a:xfrm>
            <a:off x="7052437" y="5119268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0" name="六角形 19">
            <a:extLst>
              <a:ext uri="{FF2B5EF4-FFF2-40B4-BE49-F238E27FC236}">
                <a16:creationId xmlns:a16="http://schemas.microsoft.com/office/drawing/2014/main" id="{3199F070-90ED-5567-7247-2AF1687A5E67}"/>
              </a:ext>
            </a:extLst>
          </p:cNvPr>
          <p:cNvSpPr/>
          <p:nvPr/>
        </p:nvSpPr>
        <p:spPr>
          <a:xfrm>
            <a:off x="9338437" y="3343647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1" name="六角形 20">
            <a:extLst>
              <a:ext uri="{FF2B5EF4-FFF2-40B4-BE49-F238E27FC236}">
                <a16:creationId xmlns:a16="http://schemas.microsoft.com/office/drawing/2014/main" id="{22099CE8-CAA1-FB0C-D3CD-F8157FD12006}"/>
              </a:ext>
            </a:extLst>
          </p:cNvPr>
          <p:cNvSpPr/>
          <p:nvPr/>
        </p:nvSpPr>
        <p:spPr>
          <a:xfrm>
            <a:off x="9349408" y="2309206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8" name="六角形 27">
            <a:extLst>
              <a:ext uri="{FF2B5EF4-FFF2-40B4-BE49-F238E27FC236}">
                <a16:creationId xmlns:a16="http://schemas.microsoft.com/office/drawing/2014/main" id="{AB3543A3-5B28-F8D8-3A30-9F09AA9A7069}"/>
              </a:ext>
            </a:extLst>
          </p:cNvPr>
          <p:cNvSpPr/>
          <p:nvPr/>
        </p:nvSpPr>
        <p:spPr>
          <a:xfrm>
            <a:off x="10408750" y="55264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9" name="六角形 28">
            <a:extLst>
              <a:ext uri="{FF2B5EF4-FFF2-40B4-BE49-F238E27FC236}">
                <a16:creationId xmlns:a16="http://schemas.microsoft.com/office/drawing/2014/main" id="{99CDE90A-6663-B9B6-6161-0A086086627E}"/>
              </a:ext>
            </a:extLst>
          </p:cNvPr>
          <p:cNvSpPr/>
          <p:nvPr/>
        </p:nvSpPr>
        <p:spPr>
          <a:xfrm>
            <a:off x="10719352" y="186328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0" name="六角形 29">
            <a:extLst>
              <a:ext uri="{FF2B5EF4-FFF2-40B4-BE49-F238E27FC236}">
                <a16:creationId xmlns:a16="http://schemas.microsoft.com/office/drawing/2014/main" id="{4B2F46F3-F4E4-0FBB-6842-32E3397A76F2}"/>
              </a:ext>
            </a:extLst>
          </p:cNvPr>
          <p:cNvSpPr/>
          <p:nvPr/>
        </p:nvSpPr>
        <p:spPr>
          <a:xfrm>
            <a:off x="9787546" y="1341862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1" name="六角形 30">
            <a:extLst>
              <a:ext uri="{FF2B5EF4-FFF2-40B4-BE49-F238E27FC236}">
                <a16:creationId xmlns:a16="http://schemas.microsoft.com/office/drawing/2014/main" id="{CA451F73-3913-89D0-728F-2EA15ECCBB81}"/>
              </a:ext>
            </a:extLst>
          </p:cNvPr>
          <p:cNvSpPr/>
          <p:nvPr/>
        </p:nvSpPr>
        <p:spPr>
          <a:xfrm>
            <a:off x="9097048" y="578357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2" name="六角形 31">
            <a:extLst>
              <a:ext uri="{FF2B5EF4-FFF2-40B4-BE49-F238E27FC236}">
                <a16:creationId xmlns:a16="http://schemas.microsoft.com/office/drawing/2014/main" id="{91C749E4-A96D-B459-C7E8-4E4B7BEE8639}"/>
              </a:ext>
            </a:extLst>
          </p:cNvPr>
          <p:cNvSpPr/>
          <p:nvPr/>
        </p:nvSpPr>
        <p:spPr>
          <a:xfrm>
            <a:off x="5574130" y="-161026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3" name="六角形 32">
            <a:extLst>
              <a:ext uri="{FF2B5EF4-FFF2-40B4-BE49-F238E27FC236}">
                <a16:creationId xmlns:a16="http://schemas.microsoft.com/office/drawing/2014/main" id="{471DF8E7-1969-00B8-4F7C-A441AF1ADEDF}"/>
              </a:ext>
            </a:extLst>
          </p:cNvPr>
          <p:cNvSpPr/>
          <p:nvPr/>
        </p:nvSpPr>
        <p:spPr>
          <a:xfrm>
            <a:off x="-5802" y="-267761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4" name="六角形 33">
            <a:extLst>
              <a:ext uri="{FF2B5EF4-FFF2-40B4-BE49-F238E27FC236}">
                <a16:creationId xmlns:a16="http://schemas.microsoft.com/office/drawing/2014/main" id="{96EB4843-C570-2F21-DAC9-187A2CA1EF93}"/>
              </a:ext>
            </a:extLst>
          </p:cNvPr>
          <p:cNvSpPr/>
          <p:nvPr/>
        </p:nvSpPr>
        <p:spPr>
          <a:xfrm>
            <a:off x="1085846" y="42805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5" name="六角形 34">
            <a:extLst>
              <a:ext uri="{FF2B5EF4-FFF2-40B4-BE49-F238E27FC236}">
                <a16:creationId xmlns:a16="http://schemas.microsoft.com/office/drawing/2014/main" id="{7479EC74-FC48-2D26-42D4-B026CA256A17}"/>
              </a:ext>
            </a:extLst>
          </p:cNvPr>
          <p:cNvSpPr/>
          <p:nvPr/>
        </p:nvSpPr>
        <p:spPr>
          <a:xfrm>
            <a:off x="-310602" y="214613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6" name="六角形 35">
            <a:extLst>
              <a:ext uri="{FF2B5EF4-FFF2-40B4-BE49-F238E27FC236}">
                <a16:creationId xmlns:a16="http://schemas.microsoft.com/office/drawing/2014/main" id="{F6D24D4D-F4C4-ADE9-EB3C-C4021665AB9A}"/>
              </a:ext>
            </a:extLst>
          </p:cNvPr>
          <p:cNvSpPr/>
          <p:nvPr/>
        </p:nvSpPr>
        <p:spPr>
          <a:xfrm>
            <a:off x="1098772" y="1968457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7" name="六角形 36">
            <a:extLst>
              <a:ext uri="{FF2B5EF4-FFF2-40B4-BE49-F238E27FC236}">
                <a16:creationId xmlns:a16="http://schemas.microsoft.com/office/drawing/2014/main" id="{E337E6D0-3157-42A7-96FA-6465DA96A578}"/>
              </a:ext>
            </a:extLst>
          </p:cNvPr>
          <p:cNvSpPr/>
          <p:nvPr/>
        </p:nvSpPr>
        <p:spPr>
          <a:xfrm>
            <a:off x="1394421" y="229784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8" name="六角形 37">
            <a:extLst>
              <a:ext uri="{FF2B5EF4-FFF2-40B4-BE49-F238E27FC236}">
                <a16:creationId xmlns:a16="http://schemas.microsoft.com/office/drawing/2014/main" id="{7F93F658-3C0E-51D5-8F19-EAA7A8F4E283}"/>
              </a:ext>
            </a:extLst>
          </p:cNvPr>
          <p:cNvSpPr/>
          <p:nvPr/>
        </p:nvSpPr>
        <p:spPr>
          <a:xfrm>
            <a:off x="1468731" y="4340218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9" name="六角形 38">
            <a:extLst>
              <a:ext uri="{FF2B5EF4-FFF2-40B4-BE49-F238E27FC236}">
                <a16:creationId xmlns:a16="http://schemas.microsoft.com/office/drawing/2014/main" id="{9950B2BE-043D-4735-3DF8-7086188CDACF}"/>
              </a:ext>
            </a:extLst>
          </p:cNvPr>
          <p:cNvSpPr/>
          <p:nvPr/>
        </p:nvSpPr>
        <p:spPr>
          <a:xfrm>
            <a:off x="711201" y="6069144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0" name="六角形 39">
            <a:extLst>
              <a:ext uri="{FF2B5EF4-FFF2-40B4-BE49-F238E27FC236}">
                <a16:creationId xmlns:a16="http://schemas.microsoft.com/office/drawing/2014/main" id="{7005085C-6C43-1BFD-40D2-622EC1C682C1}"/>
              </a:ext>
            </a:extLst>
          </p:cNvPr>
          <p:cNvSpPr/>
          <p:nvPr/>
        </p:nvSpPr>
        <p:spPr>
          <a:xfrm>
            <a:off x="102704" y="545311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1" name="六角形 40">
            <a:extLst>
              <a:ext uri="{FF2B5EF4-FFF2-40B4-BE49-F238E27FC236}">
                <a16:creationId xmlns:a16="http://schemas.microsoft.com/office/drawing/2014/main" id="{7C160F1E-283D-9CAF-F373-11B6817523AA}"/>
              </a:ext>
            </a:extLst>
          </p:cNvPr>
          <p:cNvSpPr/>
          <p:nvPr/>
        </p:nvSpPr>
        <p:spPr>
          <a:xfrm>
            <a:off x="516010" y="5049662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2" name="六角形 41">
            <a:extLst>
              <a:ext uri="{FF2B5EF4-FFF2-40B4-BE49-F238E27FC236}">
                <a16:creationId xmlns:a16="http://schemas.microsoft.com/office/drawing/2014/main" id="{64EED593-E99B-BF26-2319-B30ED760899F}"/>
              </a:ext>
            </a:extLst>
          </p:cNvPr>
          <p:cNvSpPr/>
          <p:nvPr/>
        </p:nvSpPr>
        <p:spPr>
          <a:xfrm>
            <a:off x="2102505" y="5843661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3" name="六角形 42">
            <a:extLst>
              <a:ext uri="{FF2B5EF4-FFF2-40B4-BE49-F238E27FC236}">
                <a16:creationId xmlns:a16="http://schemas.microsoft.com/office/drawing/2014/main" id="{D5FD2C60-4CA7-6B0B-5FBA-97BAD681D708}"/>
              </a:ext>
            </a:extLst>
          </p:cNvPr>
          <p:cNvSpPr/>
          <p:nvPr/>
        </p:nvSpPr>
        <p:spPr>
          <a:xfrm>
            <a:off x="2857883" y="4895662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4" name="六角形 43">
            <a:extLst>
              <a:ext uri="{FF2B5EF4-FFF2-40B4-BE49-F238E27FC236}">
                <a16:creationId xmlns:a16="http://schemas.microsoft.com/office/drawing/2014/main" id="{361812D4-10EC-0068-F37F-7FA7FA9FDA4D}"/>
              </a:ext>
            </a:extLst>
          </p:cNvPr>
          <p:cNvSpPr/>
          <p:nvPr/>
        </p:nvSpPr>
        <p:spPr>
          <a:xfrm>
            <a:off x="2965999" y="584366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5" name="六角形 44">
            <a:extLst>
              <a:ext uri="{FF2B5EF4-FFF2-40B4-BE49-F238E27FC236}">
                <a16:creationId xmlns:a16="http://schemas.microsoft.com/office/drawing/2014/main" id="{ACDA39D6-F704-4D73-943A-0B771EE4AF3D}"/>
              </a:ext>
            </a:extLst>
          </p:cNvPr>
          <p:cNvSpPr/>
          <p:nvPr/>
        </p:nvSpPr>
        <p:spPr>
          <a:xfrm>
            <a:off x="6173579" y="4124989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6" name="六角形 45">
            <a:extLst>
              <a:ext uri="{FF2B5EF4-FFF2-40B4-BE49-F238E27FC236}">
                <a16:creationId xmlns:a16="http://schemas.microsoft.com/office/drawing/2014/main" id="{259A055E-B0C9-7FB2-8DBF-C472E2E376F9}"/>
              </a:ext>
            </a:extLst>
          </p:cNvPr>
          <p:cNvSpPr/>
          <p:nvPr/>
        </p:nvSpPr>
        <p:spPr>
          <a:xfrm>
            <a:off x="5220797" y="5593286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7" name="六角形 46">
            <a:extLst>
              <a:ext uri="{FF2B5EF4-FFF2-40B4-BE49-F238E27FC236}">
                <a16:creationId xmlns:a16="http://schemas.microsoft.com/office/drawing/2014/main" id="{08801DA8-F3B0-22AC-181B-E59DFB91C531}"/>
              </a:ext>
            </a:extLst>
          </p:cNvPr>
          <p:cNvSpPr/>
          <p:nvPr/>
        </p:nvSpPr>
        <p:spPr>
          <a:xfrm>
            <a:off x="4952926" y="4158341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8" name="六角形 47">
            <a:extLst>
              <a:ext uri="{FF2B5EF4-FFF2-40B4-BE49-F238E27FC236}">
                <a16:creationId xmlns:a16="http://schemas.microsoft.com/office/drawing/2014/main" id="{B363726B-394E-8D7B-7A01-9F6AFABA9B9D}"/>
              </a:ext>
            </a:extLst>
          </p:cNvPr>
          <p:cNvSpPr/>
          <p:nvPr/>
        </p:nvSpPr>
        <p:spPr>
          <a:xfrm>
            <a:off x="3702835" y="435361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9" name="六角形 48">
            <a:extLst>
              <a:ext uri="{FF2B5EF4-FFF2-40B4-BE49-F238E27FC236}">
                <a16:creationId xmlns:a16="http://schemas.microsoft.com/office/drawing/2014/main" id="{C35D7FD1-EAAF-FC78-6359-25DC0BCC4F27}"/>
              </a:ext>
            </a:extLst>
          </p:cNvPr>
          <p:cNvSpPr/>
          <p:nvPr/>
        </p:nvSpPr>
        <p:spPr>
          <a:xfrm>
            <a:off x="9959641" y="6069143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0" name="六角形 49">
            <a:extLst>
              <a:ext uri="{FF2B5EF4-FFF2-40B4-BE49-F238E27FC236}">
                <a16:creationId xmlns:a16="http://schemas.microsoft.com/office/drawing/2014/main" id="{A5FC67FD-E503-F764-2862-7B24C1E05235}"/>
              </a:ext>
            </a:extLst>
          </p:cNvPr>
          <p:cNvSpPr/>
          <p:nvPr/>
        </p:nvSpPr>
        <p:spPr>
          <a:xfrm>
            <a:off x="11434669" y="5185349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1" name="六角形 50">
            <a:extLst>
              <a:ext uri="{FF2B5EF4-FFF2-40B4-BE49-F238E27FC236}">
                <a16:creationId xmlns:a16="http://schemas.microsoft.com/office/drawing/2014/main" id="{9A0554A3-6467-DA1F-F46E-FBC84D2DC4A6}"/>
              </a:ext>
            </a:extLst>
          </p:cNvPr>
          <p:cNvSpPr/>
          <p:nvPr/>
        </p:nvSpPr>
        <p:spPr>
          <a:xfrm>
            <a:off x="8037884" y="597566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2" name="六角形 51">
            <a:extLst>
              <a:ext uri="{FF2B5EF4-FFF2-40B4-BE49-F238E27FC236}">
                <a16:creationId xmlns:a16="http://schemas.microsoft.com/office/drawing/2014/main" id="{2AE911C3-9B32-40C0-1D71-410AE31A027B}"/>
              </a:ext>
            </a:extLst>
          </p:cNvPr>
          <p:cNvSpPr/>
          <p:nvPr/>
        </p:nvSpPr>
        <p:spPr>
          <a:xfrm>
            <a:off x="6614625" y="5957932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3" name="六角形 52">
            <a:extLst>
              <a:ext uri="{FF2B5EF4-FFF2-40B4-BE49-F238E27FC236}">
                <a16:creationId xmlns:a16="http://schemas.microsoft.com/office/drawing/2014/main" id="{F5A9941E-7A25-B2FC-A2D6-C997B9DD71CD}"/>
              </a:ext>
            </a:extLst>
          </p:cNvPr>
          <p:cNvSpPr/>
          <p:nvPr/>
        </p:nvSpPr>
        <p:spPr>
          <a:xfrm>
            <a:off x="5679918" y="647497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4" name="六角形 53">
            <a:extLst>
              <a:ext uri="{FF2B5EF4-FFF2-40B4-BE49-F238E27FC236}">
                <a16:creationId xmlns:a16="http://schemas.microsoft.com/office/drawing/2014/main" id="{CDBCCFCF-652E-5DE8-8B9B-6E58D88126D2}"/>
              </a:ext>
            </a:extLst>
          </p:cNvPr>
          <p:cNvSpPr/>
          <p:nvPr/>
        </p:nvSpPr>
        <p:spPr>
          <a:xfrm>
            <a:off x="4687120" y="3386964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5" name="六角形 54">
            <a:extLst>
              <a:ext uri="{FF2B5EF4-FFF2-40B4-BE49-F238E27FC236}">
                <a16:creationId xmlns:a16="http://schemas.microsoft.com/office/drawing/2014/main" id="{3F8D6494-D588-6031-0456-A505777C5499}"/>
              </a:ext>
            </a:extLst>
          </p:cNvPr>
          <p:cNvSpPr/>
          <p:nvPr/>
        </p:nvSpPr>
        <p:spPr>
          <a:xfrm>
            <a:off x="7103342" y="2664000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6" name="六角形 55">
            <a:extLst>
              <a:ext uri="{FF2B5EF4-FFF2-40B4-BE49-F238E27FC236}">
                <a16:creationId xmlns:a16="http://schemas.microsoft.com/office/drawing/2014/main" id="{12EDA89F-76E4-E2F6-4A8C-1FB6B1BDBAC6}"/>
              </a:ext>
            </a:extLst>
          </p:cNvPr>
          <p:cNvSpPr/>
          <p:nvPr/>
        </p:nvSpPr>
        <p:spPr>
          <a:xfrm>
            <a:off x="5496900" y="2021876"/>
            <a:ext cx="621204" cy="535521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7" name="六角形 56">
            <a:extLst>
              <a:ext uri="{FF2B5EF4-FFF2-40B4-BE49-F238E27FC236}">
                <a16:creationId xmlns:a16="http://schemas.microsoft.com/office/drawing/2014/main" id="{702BA485-F937-95DC-876B-2FA1BB795AF1}"/>
              </a:ext>
            </a:extLst>
          </p:cNvPr>
          <p:cNvSpPr/>
          <p:nvPr/>
        </p:nvSpPr>
        <p:spPr>
          <a:xfrm>
            <a:off x="5202599" y="2793599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8" name="六角形 57">
            <a:extLst>
              <a:ext uri="{FF2B5EF4-FFF2-40B4-BE49-F238E27FC236}">
                <a16:creationId xmlns:a16="http://schemas.microsoft.com/office/drawing/2014/main" id="{606D3C67-64EE-12E9-DD57-272AE0BAB34B}"/>
              </a:ext>
            </a:extLst>
          </p:cNvPr>
          <p:cNvSpPr/>
          <p:nvPr/>
        </p:nvSpPr>
        <p:spPr>
          <a:xfrm>
            <a:off x="3351116" y="1808199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9" name="六角形 58">
            <a:extLst>
              <a:ext uri="{FF2B5EF4-FFF2-40B4-BE49-F238E27FC236}">
                <a16:creationId xmlns:a16="http://schemas.microsoft.com/office/drawing/2014/main" id="{DB630C44-0508-D100-E42B-BE163A8FB7BB}"/>
              </a:ext>
            </a:extLst>
          </p:cNvPr>
          <p:cNvSpPr/>
          <p:nvPr/>
        </p:nvSpPr>
        <p:spPr>
          <a:xfrm>
            <a:off x="1814628" y="3123276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0" name="六角形 59">
            <a:extLst>
              <a:ext uri="{FF2B5EF4-FFF2-40B4-BE49-F238E27FC236}">
                <a16:creationId xmlns:a16="http://schemas.microsoft.com/office/drawing/2014/main" id="{28D12B54-37DB-4999-D43D-B19D837917BB}"/>
              </a:ext>
            </a:extLst>
          </p:cNvPr>
          <p:cNvSpPr/>
          <p:nvPr/>
        </p:nvSpPr>
        <p:spPr>
          <a:xfrm>
            <a:off x="2670079" y="4379151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1" name="六角形 60">
            <a:extLst>
              <a:ext uri="{FF2B5EF4-FFF2-40B4-BE49-F238E27FC236}">
                <a16:creationId xmlns:a16="http://schemas.microsoft.com/office/drawing/2014/main" id="{DCF02DEB-3840-9B03-AB86-07DF9DBACC85}"/>
              </a:ext>
            </a:extLst>
          </p:cNvPr>
          <p:cNvSpPr/>
          <p:nvPr/>
        </p:nvSpPr>
        <p:spPr>
          <a:xfrm>
            <a:off x="4986127" y="2325996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2" name="六角形 61">
            <a:extLst>
              <a:ext uri="{FF2B5EF4-FFF2-40B4-BE49-F238E27FC236}">
                <a16:creationId xmlns:a16="http://schemas.microsoft.com/office/drawing/2014/main" id="{CCEF875B-2722-204D-452C-044808E77A3A}"/>
              </a:ext>
            </a:extLst>
          </p:cNvPr>
          <p:cNvSpPr/>
          <p:nvPr/>
        </p:nvSpPr>
        <p:spPr>
          <a:xfrm>
            <a:off x="3701392" y="1065677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3" name="六角形 62">
            <a:extLst>
              <a:ext uri="{FF2B5EF4-FFF2-40B4-BE49-F238E27FC236}">
                <a16:creationId xmlns:a16="http://schemas.microsoft.com/office/drawing/2014/main" id="{34CE0586-9671-4181-CA45-BA7DEDE1E70B}"/>
              </a:ext>
            </a:extLst>
          </p:cNvPr>
          <p:cNvSpPr/>
          <p:nvPr/>
        </p:nvSpPr>
        <p:spPr>
          <a:xfrm>
            <a:off x="6129440" y="522359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4" name="六角形 63">
            <a:extLst>
              <a:ext uri="{FF2B5EF4-FFF2-40B4-BE49-F238E27FC236}">
                <a16:creationId xmlns:a16="http://schemas.microsoft.com/office/drawing/2014/main" id="{A5D90A70-1FAE-0505-2BA4-3310ADB0FC8E}"/>
              </a:ext>
            </a:extLst>
          </p:cNvPr>
          <p:cNvSpPr/>
          <p:nvPr/>
        </p:nvSpPr>
        <p:spPr>
          <a:xfrm>
            <a:off x="7190490" y="2241397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5" name="六角形 64">
            <a:extLst>
              <a:ext uri="{FF2B5EF4-FFF2-40B4-BE49-F238E27FC236}">
                <a16:creationId xmlns:a16="http://schemas.microsoft.com/office/drawing/2014/main" id="{A7A7FEED-1D46-655E-20DC-24928314D8A5}"/>
              </a:ext>
            </a:extLst>
          </p:cNvPr>
          <p:cNvSpPr/>
          <p:nvPr/>
        </p:nvSpPr>
        <p:spPr>
          <a:xfrm>
            <a:off x="8761519" y="760851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6" name="六角形 65">
            <a:extLst>
              <a:ext uri="{FF2B5EF4-FFF2-40B4-BE49-F238E27FC236}">
                <a16:creationId xmlns:a16="http://schemas.microsoft.com/office/drawing/2014/main" id="{05B359D2-FC51-EEA1-C57F-0C8C346D634A}"/>
              </a:ext>
            </a:extLst>
          </p:cNvPr>
          <p:cNvSpPr/>
          <p:nvPr/>
        </p:nvSpPr>
        <p:spPr>
          <a:xfrm>
            <a:off x="9791788" y="2445437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7" name="六角形 66">
            <a:extLst>
              <a:ext uri="{FF2B5EF4-FFF2-40B4-BE49-F238E27FC236}">
                <a16:creationId xmlns:a16="http://schemas.microsoft.com/office/drawing/2014/main" id="{963855C4-4A6A-BA14-83D8-FA60A9038EAC}"/>
              </a:ext>
            </a:extLst>
          </p:cNvPr>
          <p:cNvSpPr/>
          <p:nvPr/>
        </p:nvSpPr>
        <p:spPr>
          <a:xfrm>
            <a:off x="10349203" y="3218873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8" name="六角形 67">
            <a:extLst>
              <a:ext uri="{FF2B5EF4-FFF2-40B4-BE49-F238E27FC236}">
                <a16:creationId xmlns:a16="http://schemas.microsoft.com/office/drawing/2014/main" id="{79CA9A87-8F44-B1FA-5CD5-C4DE0087335A}"/>
              </a:ext>
            </a:extLst>
          </p:cNvPr>
          <p:cNvSpPr/>
          <p:nvPr/>
        </p:nvSpPr>
        <p:spPr>
          <a:xfrm>
            <a:off x="7701390" y="4074103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9" name="六角形 68">
            <a:extLst>
              <a:ext uri="{FF2B5EF4-FFF2-40B4-BE49-F238E27FC236}">
                <a16:creationId xmlns:a16="http://schemas.microsoft.com/office/drawing/2014/main" id="{B94A6CD4-FE1D-80D1-AC75-7E3E9286C5AC}"/>
              </a:ext>
            </a:extLst>
          </p:cNvPr>
          <p:cNvSpPr/>
          <p:nvPr/>
        </p:nvSpPr>
        <p:spPr>
          <a:xfrm>
            <a:off x="8731759" y="5181690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0" name="六角形 69">
            <a:extLst>
              <a:ext uri="{FF2B5EF4-FFF2-40B4-BE49-F238E27FC236}">
                <a16:creationId xmlns:a16="http://schemas.microsoft.com/office/drawing/2014/main" id="{18ED4972-70BC-0878-62AC-DF8FCAF7E436}"/>
              </a:ext>
            </a:extLst>
          </p:cNvPr>
          <p:cNvSpPr/>
          <p:nvPr/>
        </p:nvSpPr>
        <p:spPr>
          <a:xfrm>
            <a:off x="7620339" y="2629780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1" name="六角形 70">
            <a:extLst>
              <a:ext uri="{FF2B5EF4-FFF2-40B4-BE49-F238E27FC236}">
                <a16:creationId xmlns:a16="http://schemas.microsoft.com/office/drawing/2014/main" id="{A0F90F4A-4E6C-1D59-428C-30A3FC945DF6}"/>
              </a:ext>
            </a:extLst>
          </p:cNvPr>
          <p:cNvSpPr/>
          <p:nvPr/>
        </p:nvSpPr>
        <p:spPr>
          <a:xfrm>
            <a:off x="6568119" y="5397580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2" name="六角形 71">
            <a:extLst>
              <a:ext uri="{FF2B5EF4-FFF2-40B4-BE49-F238E27FC236}">
                <a16:creationId xmlns:a16="http://schemas.microsoft.com/office/drawing/2014/main" id="{4EC34E8E-A9A5-9E16-2FF3-24DB562DEFC1}"/>
              </a:ext>
            </a:extLst>
          </p:cNvPr>
          <p:cNvSpPr/>
          <p:nvPr/>
        </p:nvSpPr>
        <p:spPr>
          <a:xfrm>
            <a:off x="1325273" y="1603482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3" name="六角形 72">
            <a:extLst>
              <a:ext uri="{FF2B5EF4-FFF2-40B4-BE49-F238E27FC236}">
                <a16:creationId xmlns:a16="http://schemas.microsoft.com/office/drawing/2014/main" id="{02E5A884-3087-674D-E73A-DD47E3A4BEEF}"/>
              </a:ext>
            </a:extLst>
          </p:cNvPr>
          <p:cNvSpPr/>
          <p:nvPr/>
        </p:nvSpPr>
        <p:spPr>
          <a:xfrm>
            <a:off x="2543526" y="-181301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4" name="六角形 73">
            <a:extLst>
              <a:ext uri="{FF2B5EF4-FFF2-40B4-BE49-F238E27FC236}">
                <a16:creationId xmlns:a16="http://schemas.microsoft.com/office/drawing/2014/main" id="{EB7CFBFF-4501-C139-BCB8-20A789431225}"/>
              </a:ext>
            </a:extLst>
          </p:cNvPr>
          <p:cNvSpPr/>
          <p:nvPr/>
        </p:nvSpPr>
        <p:spPr>
          <a:xfrm>
            <a:off x="954691" y="620847"/>
            <a:ext cx="1106389" cy="95378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5" name="六角形 74">
            <a:extLst>
              <a:ext uri="{FF2B5EF4-FFF2-40B4-BE49-F238E27FC236}">
                <a16:creationId xmlns:a16="http://schemas.microsoft.com/office/drawing/2014/main" id="{92584216-240E-87F7-22CB-A2A452AAB1B4}"/>
              </a:ext>
            </a:extLst>
          </p:cNvPr>
          <p:cNvSpPr/>
          <p:nvPr/>
        </p:nvSpPr>
        <p:spPr>
          <a:xfrm>
            <a:off x="22201" y="1968545"/>
            <a:ext cx="2160179" cy="186222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6" name="六角形 75">
            <a:extLst>
              <a:ext uri="{FF2B5EF4-FFF2-40B4-BE49-F238E27FC236}">
                <a16:creationId xmlns:a16="http://schemas.microsoft.com/office/drawing/2014/main" id="{DD37E4A8-8C1E-11F9-6B7F-6CC2CDA2E290}"/>
              </a:ext>
            </a:extLst>
          </p:cNvPr>
          <p:cNvSpPr/>
          <p:nvPr/>
        </p:nvSpPr>
        <p:spPr>
          <a:xfrm>
            <a:off x="2135779" y="453484"/>
            <a:ext cx="2160179" cy="186222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7" name="六角形 76">
            <a:extLst>
              <a:ext uri="{FF2B5EF4-FFF2-40B4-BE49-F238E27FC236}">
                <a16:creationId xmlns:a16="http://schemas.microsoft.com/office/drawing/2014/main" id="{5D185A7F-E54F-40BC-58AA-679EE8F63CB9}"/>
              </a:ext>
            </a:extLst>
          </p:cNvPr>
          <p:cNvSpPr/>
          <p:nvPr/>
        </p:nvSpPr>
        <p:spPr>
          <a:xfrm>
            <a:off x="2612229" y="2964753"/>
            <a:ext cx="2160179" cy="186222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8" name="六角形 77">
            <a:extLst>
              <a:ext uri="{FF2B5EF4-FFF2-40B4-BE49-F238E27FC236}">
                <a16:creationId xmlns:a16="http://schemas.microsoft.com/office/drawing/2014/main" id="{4DF3F612-B430-AAFB-0473-7BBD5F8F2022}"/>
              </a:ext>
            </a:extLst>
          </p:cNvPr>
          <p:cNvSpPr/>
          <p:nvPr/>
        </p:nvSpPr>
        <p:spPr>
          <a:xfrm>
            <a:off x="4867858" y="221631"/>
            <a:ext cx="2160179" cy="186222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9" name="六角形 78">
            <a:extLst>
              <a:ext uri="{FF2B5EF4-FFF2-40B4-BE49-F238E27FC236}">
                <a16:creationId xmlns:a16="http://schemas.microsoft.com/office/drawing/2014/main" id="{D2042694-08FE-E0B0-5712-519C3EBE4C21}"/>
              </a:ext>
            </a:extLst>
          </p:cNvPr>
          <p:cNvSpPr/>
          <p:nvPr/>
        </p:nvSpPr>
        <p:spPr>
          <a:xfrm>
            <a:off x="6361685" y="2600148"/>
            <a:ext cx="2160179" cy="186222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0" name="六角形 79">
            <a:extLst>
              <a:ext uri="{FF2B5EF4-FFF2-40B4-BE49-F238E27FC236}">
                <a16:creationId xmlns:a16="http://schemas.microsoft.com/office/drawing/2014/main" id="{1C424DA8-6348-5994-3868-609B892632A2}"/>
              </a:ext>
            </a:extLst>
          </p:cNvPr>
          <p:cNvSpPr/>
          <p:nvPr/>
        </p:nvSpPr>
        <p:spPr>
          <a:xfrm>
            <a:off x="8820007" y="-347114"/>
            <a:ext cx="2160179" cy="186222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1" name="六角形 80">
            <a:extLst>
              <a:ext uri="{FF2B5EF4-FFF2-40B4-BE49-F238E27FC236}">
                <a16:creationId xmlns:a16="http://schemas.microsoft.com/office/drawing/2014/main" id="{125CBA4E-CD53-4A59-98D1-132B926D61C8}"/>
              </a:ext>
            </a:extLst>
          </p:cNvPr>
          <p:cNvSpPr/>
          <p:nvPr/>
        </p:nvSpPr>
        <p:spPr>
          <a:xfrm>
            <a:off x="9958584" y="1603595"/>
            <a:ext cx="2160179" cy="186222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2" name="六角形 81">
            <a:extLst>
              <a:ext uri="{FF2B5EF4-FFF2-40B4-BE49-F238E27FC236}">
                <a16:creationId xmlns:a16="http://schemas.microsoft.com/office/drawing/2014/main" id="{D1AE57CB-226F-02D5-A8E3-134C83894F0F}"/>
              </a:ext>
            </a:extLst>
          </p:cNvPr>
          <p:cNvSpPr/>
          <p:nvPr/>
        </p:nvSpPr>
        <p:spPr>
          <a:xfrm>
            <a:off x="4006706" y="4276943"/>
            <a:ext cx="2160179" cy="186222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3" name="六角形 82">
            <a:extLst>
              <a:ext uri="{FF2B5EF4-FFF2-40B4-BE49-F238E27FC236}">
                <a16:creationId xmlns:a16="http://schemas.microsoft.com/office/drawing/2014/main" id="{F027A3A7-A72F-4FF1-D1EE-515378D8226A}"/>
              </a:ext>
            </a:extLst>
          </p:cNvPr>
          <p:cNvSpPr/>
          <p:nvPr/>
        </p:nvSpPr>
        <p:spPr>
          <a:xfrm>
            <a:off x="2167419" y="5461814"/>
            <a:ext cx="2160179" cy="186222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4" name="六角形 83">
            <a:extLst>
              <a:ext uri="{FF2B5EF4-FFF2-40B4-BE49-F238E27FC236}">
                <a16:creationId xmlns:a16="http://schemas.microsoft.com/office/drawing/2014/main" id="{309B022C-A93F-28BB-1B40-45B66C29AE5A}"/>
              </a:ext>
            </a:extLst>
          </p:cNvPr>
          <p:cNvSpPr/>
          <p:nvPr/>
        </p:nvSpPr>
        <p:spPr>
          <a:xfrm>
            <a:off x="-36763" y="3629235"/>
            <a:ext cx="2160179" cy="1862224"/>
          </a:xfrm>
          <a:prstGeom prst="hexagon">
            <a:avLst/>
          </a:pr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6" name="タイトル 1">
            <a:extLst>
              <a:ext uri="{FF2B5EF4-FFF2-40B4-BE49-F238E27FC236}">
                <a16:creationId xmlns:a16="http://schemas.microsoft.com/office/drawing/2014/main" id="{435D1C78-32CD-F9D7-71B7-CE5C68EFD494}"/>
              </a:ext>
            </a:extLst>
          </p:cNvPr>
          <p:cNvSpPr txBox="1">
            <a:spLocks/>
          </p:cNvSpPr>
          <p:nvPr/>
        </p:nvSpPr>
        <p:spPr>
          <a:xfrm>
            <a:off x="6092516" y="101101"/>
            <a:ext cx="5904847" cy="5176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1600" b="1" dirty="0">
                <a:solidFill>
                  <a:srgbClr val="C00000"/>
                </a:solidFill>
                <a:latin typeface="+mn-ea"/>
                <a:ea typeface="+mn-ea"/>
              </a:rPr>
              <a:t>小さい</a:t>
            </a:r>
            <a:r>
              <a:rPr lang="en-US" altLang="ja-JP" sz="1600" b="1" dirty="0">
                <a:solidFill>
                  <a:srgbClr val="C00000"/>
                </a:solidFill>
                <a:latin typeface="+mn-ea"/>
                <a:ea typeface="+mn-ea"/>
              </a:rPr>
              <a:t>6</a:t>
            </a:r>
            <a:r>
              <a:rPr lang="ja-JP" altLang="en-US" sz="1600" b="1" dirty="0">
                <a:solidFill>
                  <a:srgbClr val="C00000"/>
                </a:solidFill>
                <a:latin typeface="+mn-ea"/>
                <a:ea typeface="+mn-ea"/>
              </a:rPr>
              <a:t>角形（</a:t>
            </a:r>
            <a:r>
              <a:rPr lang="en-US" altLang="ja-JP" sz="1600" b="1" dirty="0">
                <a:solidFill>
                  <a:srgbClr val="C00000"/>
                </a:solidFill>
                <a:latin typeface="+mn-ea"/>
                <a:ea typeface="+mn-ea"/>
              </a:rPr>
              <a:t>50</a:t>
            </a:r>
            <a:r>
              <a:rPr lang="ja-JP" altLang="en-US" sz="1600" b="1" dirty="0">
                <a:solidFill>
                  <a:srgbClr val="C00000"/>
                </a:solidFill>
                <a:latin typeface="+mn-ea"/>
                <a:ea typeface="+mn-ea"/>
              </a:rPr>
              <a:t>個想定）がページ読み込みと時間経過で動く</a:t>
            </a:r>
            <a:endParaRPr lang="en-US" altLang="ja-JP" sz="1600" b="1" dirty="0">
              <a:solidFill>
                <a:srgbClr val="C0000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50556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F8A91-024A-7F4E-5F24-8511A89A2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C65E95F4-6539-51B1-AE2A-82C17FD3C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1A6B0B8-EA28-FF70-738E-B71381E3E1B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864CA00-003B-DAC6-3BDE-039AD09C0B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320" y="724230"/>
            <a:ext cx="7264400" cy="657530"/>
          </a:xfrm>
        </p:spPr>
        <p:txBody>
          <a:bodyPr>
            <a:noAutofit/>
          </a:bodyPr>
          <a:lstStyle/>
          <a:p>
            <a:r>
              <a:rPr lang="ja-JP" altLang="en-US" sz="3200" b="1" dirty="0">
                <a:solidFill>
                  <a:schemeClr val="bg1"/>
                </a:solidFill>
                <a:latin typeface="+mn-ea"/>
                <a:ea typeface="+mn-ea"/>
              </a:rPr>
              <a:t>私たちの共通言語は</a:t>
            </a:r>
            <a:r>
              <a:rPr lang="en-US" altLang="ja-JP" sz="3200" b="1" dirty="0">
                <a:solidFill>
                  <a:schemeClr val="bg1"/>
                </a:solidFill>
                <a:latin typeface="+mn-ea"/>
                <a:ea typeface="+mn-ea"/>
              </a:rPr>
              <a:t>【</a:t>
            </a:r>
            <a:r>
              <a:rPr lang="ja-JP" altLang="en-US" sz="3200" b="1" dirty="0">
                <a:solidFill>
                  <a:schemeClr val="bg1"/>
                </a:solidFill>
                <a:latin typeface="+mn-ea"/>
                <a:ea typeface="+mn-ea"/>
              </a:rPr>
              <a:t>サッカー</a:t>
            </a:r>
            <a:r>
              <a:rPr lang="en-US" altLang="ja-JP" sz="3200" b="1" dirty="0">
                <a:solidFill>
                  <a:schemeClr val="bg1"/>
                </a:solidFill>
                <a:latin typeface="+mn-ea"/>
                <a:ea typeface="+mn-ea"/>
              </a:rPr>
              <a:t>】</a:t>
            </a:r>
            <a:endParaRPr kumimoji="1" lang="ja-JP" altLang="en-US" sz="1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D2ACB7D-04E0-13E8-36C1-AA379154CB37}"/>
              </a:ext>
            </a:extLst>
          </p:cNvPr>
          <p:cNvSpPr txBox="1"/>
          <p:nvPr/>
        </p:nvSpPr>
        <p:spPr>
          <a:xfrm>
            <a:off x="0" y="2757615"/>
            <a:ext cx="5557520" cy="3943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ja-JP" altLang="en-US" sz="1200" b="1" dirty="0">
                <a:solidFill>
                  <a:schemeClr val="bg1"/>
                </a:solidFill>
              </a:rPr>
              <a:t>サッカーをするのが好き！見るのが好き！教えるのが好き！</a:t>
            </a:r>
            <a:br>
              <a:rPr lang="ja-JP" altLang="en-US" sz="1200" dirty="0">
                <a:solidFill>
                  <a:schemeClr val="bg1"/>
                </a:solidFill>
              </a:rPr>
            </a:br>
            <a:r>
              <a:rPr lang="ja-JP" altLang="en-US" sz="1200" b="1" dirty="0">
                <a:solidFill>
                  <a:schemeClr val="bg1"/>
                </a:solidFill>
              </a:rPr>
              <a:t>サッカーを熱く語っているメンバーの雰囲気が好き（←採用担当坂本）</a:t>
            </a:r>
            <a:br>
              <a:rPr lang="ja-JP" altLang="en-US" sz="1200" dirty="0">
                <a:solidFill>
                  <a:schemeClr val="bg1"/>
                </a:solidFill>
              </a:rPr>
            </a:br>
            <a:r>
              <a:rPr lang="ja-JP" altLang="en-US" sz="1200" b="1" dirty="0">
                <a:solidFill>
                  <a:schemeClr val="bg1"/>
                </a:solidFill>
              </a:rPr>
              <a:t>サッカーで繋がり自分らしく働ける環境、好きなサッカーを仕事に出来る</a:t>
            </a:r>
            <a:br>
              <a:rPr lang="ja-JP" altLang="en-US" sz="1200" dirty="0">
                <a:solidFill>
                  <a:schemeClr val="bg1"/>
                </a:solidFill>
              </a:rPr>
            </a:br>
            <a:r>
              <a:rPr lang="ja-JP" altLang="en-US" sz="1200" b="1" dirty="0">
                <a:solidFill>
                  <a:schemeClr val="bg1"/>
                </a:solidFill>
              </a:rPr>
              <a:t>これが叶えられる会社は、そんなに数多くはないと思います。</a:t>
            </a:r>
            <a:endParaRPr lang="en-US" altLang="ja-JP" sz="12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br>
              <a:rPr lang="ja-JP" altLang="en-US" sz="1200" dirty="0">
                <a:solidFill>
                  <a:schemeClr val="bg1"/>
                </a:solidFill>
              </a:rPr>
            </a:br>
            <a:r>
              <a:rPr lang="ja-JP" altLang="en-US" sz="1200" b="1" dirty="0">
                <a:solidFill>
                  <a:schemeClr val="bg1"/>
                </a:solidFill>
              </a:rPr>
              <a:t>どんな人でも、</a:t>
            </a:r>
            <a:r>
              <a:rPr lang="en-US" altLang="ja-JP" sz="1200" b="1" dirty="0">
                <a:solidFill>
                  <a:schemeClr val="bg1"/>
                </a:solidFill>
              </a:rPr>
              <a:t>1</a:t>
            </a:r>
            <a:r>
              <a:rPr lang="ja-JP" altLang="en-US" sz="1200" b="1" dirty="0">
                <a:solidFill>
                  <a:schemeClr val="bg1"/>
                </a:solidFill>
              </a:rPr>
              <a:t>人</a:t>
            </a:r>
            <a:r>
              <a:rPr lang="en-US" altLang="ja-JP" sz="1200" b="1" dirty="0">
                <a:solidFill>
                  <a:schemeClr val="bg1"/>
                </a:solidFill>
              </a:rPr>
              <a:t>1</a:t>
            </a:r>
            <a:r>
              <a:rPr lang="ja-JP" altLang="en-US" sz="1200" b="1" dirty="0">
                <a:solidFill>
                  <a:schemeClr val="bg1"/>
                </a:solidFill>
              </a:rPr>
              <a:t>つは何かしら輝いてる部分があると思っています。</a:t>
            </a:r>
            <a:br>
              <a:rPr lang="ja-JP" altLang="en-US" sz="1200" dirty="0">
                <a:solidFill>
                  <a:schemeClr val="bg1"/>
                </a:solidFill>
              </a:rPr>
            </a:br>
            <a:r>
              <a:rPr lang="ja-JP" altLang="en-US" sz="1200" b="1" dirty="0">
                <a:solidFill>
                  <a:schemeClr val="bg1"/>
                </a:solidFill>
              </a:rPr>
              <a:t>「これだけは誰にも負けない！！」</a:t>
            </a:r>
            <a:br>
              <a:rPr lang="ja-JP" altLang="en-US" sz="1200" dirty="0">
                <a:solidFill>
                  <a:schemeClr val="bg1"/>
                </a:solidFill>
              </a:rPr>
            </a:br>
            <a:r>
              <a:rPr lang="ja-JP" altLang="en-US" sz="1200" b="1" dirty="0">
                <a:solidFill>
                  <a:schemeClr val="bg1"/>
                </a:solidFill>
              </a:rPr>
              <a:t>そんなものを持っている方と一緒に働きたい</a:t>
            </a:r>
            <a:endParaRPr lang="en-US" altLang="ja-JP" sz="1200" b="1" dirty="0">
              <a:solidFill>
                <a:schemeClr val="bg1"/>
              </a:solidFill>
              <a:latin typeface="+mn-ea"/>
            </a:endParaRPr>
          </a:p>
          <a:p>
            <a:pPr algn="ctr">
              <a:lnSpc>
                <a:spcPct val="200000"/>
              </a:lnSpc>
            </a:pPr>
            <a:endParaRPr lang="en-US" altLang="ja-JP" sz="1200" b="1" dirty="0">
              <a:solidFill>
                <a:schemeClr val="bg1"/>
              </a:solidFill>
              <a:latin typeface="+mn-ea"/>
            </a:endParaRPr>
          </a:p>
          <a:p>
            <a:pPr algn="r">
              <a:lnSpc>
                <a:spcPct val="150000"/>
              </a:lnSpc>
            </a:pPr>
            <a:r>
              <a:rPr lang="ja-JP" altLang="en-US" sz="1200" b="1" dirty="0">
                <a:solidFill>
                  <a:schemeClr val="bg1"/>
                </a:solidFill>
                <a:latin typeface="+mn-ea"/>
              </a:rPr>
              <a:t>株式会社</a:t>
            </a:r>
            <a:r>
              <a:rPr lang="en-US" altLang="ja-JP" sz="1200" b="1" dirty="0">
                <a:solidFill>
                  <a:schemeClr val="bg1"/>
                </a:solidFill>
                <a:latin typeface="+mn-ea"/>
              </a:rPr>
              <a:t>Conext Merkting</a:t>
            </a:r>
          </a:p>
          <a:p>
            <a:pPr algn="r">
              <a:lnSpc>
                <a:spcPct val="150000"/>
              </a:lnSpc>
            </a:pPr>
            <a:r>
              <a:rPr kumimoji="1" lang="ja-JP" altLang="en-US" sz="1200" b="1" dirty="0">
                <a:solidFill>
                  <a:schemeClr val="bg1"/>
                </a:solidFill>
                <a:latin typeface="+mn-ea"/>
              </a:rPr>
              <a:t>代表取締役　浅沼 敬介</a:t>
            </a:r>
          </a:p>
        </p:txBody>
      </p:sp>
    </p:spTree>
    <p:extLst>
      <p:ext uri="{BB962C8B-B14F-4D97-AF65-F5344CB8AC3E}">
        <p14:creationId xmlns:p14="http://schemas.microsoft.com/office/powerpoint/2010/main" val="3535363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78A22F-5497-B47F-DAEF-CB04313F6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屋外, 草, スポーツゲーム, サッカー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79B4138C-7EBF-B727-2097-5009F09F8C9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CA817E7-AC99-793E-02E3-7122E731F6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74ABAB33-2807-192D-6703-847E50C7B4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2913" y="437322"/>
            <a:ext cx="3346174" cy="775252"/>
          </a:xfrm>
        </p:spPr>
        <p:txBody>
          <a:bodyPr>
            <a:normAutofit/>
          </a:bodyPr>
          <a:lstStyle/>
          <a:p>
            <a:pPr algn="dist"/>
            <a:r>
              <a:rPr lang="en-US" altLang="ja-JP" sz="4400" b="1" dirty="0">
                <a:solidFill>
                  <a:schemeClr val="bg1"/>
                </a:solidFill>
                <a:latin typeface="+mn-ea"/>
                <a:ea typeface="+mn-ea"/>
              </a:rPr>
              <a:t>NEWS</a:t>
            </a:r>
            <a:r>
              <a:rPr lang="ja-JP" altLang="en-US" sz="1800" b="1" dirty="0">
                <a:solidFill>
                  <a:schemeClr val="bg1"/>
                </a:solidFill>
                <a:latin typeface="+mn-ea"/>
                <a:ea typeface="+mn-ea"/>
              </a:rPr>
              <a:t>ニュース</a:t>
            </a:r>
            <a:endParaRPr lang="ja-JP" altLang="en-US" sz="44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962C494-2D7C-3978-6086-AEEF07358869}"/>
              </a:ext>
            </a:extLst>
          </p:cNvPr>
          <p:cNvSpPr txBox="1"/>
          <p:nvPr/>
        </p:nvSpPr>
        <p:spPr>
          <a:xfrm>
            <a:off x="2007704" y="1570383"/>
            <a:ext cx="8199783" cy="3792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dirty="0">
                <a:solidFill>
                  <a:schemeClr val="bg1"/>
                </a:solidFill>
              </a:rPr>
              <a:t>2025.01.01		</a:t>
            </a:r>
            <a:r>
              <a:rPr kumimoji="1" lang="ja-JP" altLang="en-US" dirty="0">
                <a:solidFill>
                  <a:schemeClr val="bg1"/>
                </a:solidFill>
              </a:rPr>
              <a:t>ここにトピックニュースが来ます。</a:t>
            </a:r>
            <a:endParaRPr kumimoji="1" lang="en-US" altLang="ja-JP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ja-JP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ja-JP" dirty="0">
                <a:solidFill>
                  <a:schemeClr val="bg1"/>
                </a:solidFill>
              </a:rPr>
              <a:t>2025.01.01		</a:t>
            </a:r>
            <a:r>
              <a:rPr lang="ja-JP" altLang="en-US" dirty="0">
                <a:solidFill>
                  <a:schemeClr val="bg1"/>
                </a:solidFill>
              </a:rPr>
              <a:t>ここにトピックニュースが来ます。</a:t>
            </a:r>
          </a:p>
          <a:p>
            <a:pPr algn="ctr">
              <a:lnSpc>
                <a:spcPct val="150000"/>
              </a:lnSpc>
            </a:pPr>
            <a:endParaRPr lang="en-US" altLang="ja-JP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ja-JP" dirty="0">
                <a:solidFill>
                  <a:schemeClr val="bg1"/>
                </a:solidFill>
              </a:rPr>
              <a:t>2025.01.01		</a:t>
            </a:r>
            <a:r>
              <a:rPr lang="ja-JP" altLang="en-US" dirty="0">
                <a:solidFill>
                  <a:schemeClr val="bg1"/>
                </a:solidFill>
              </a:rPr>
              <a:t>ここにトピックニュースが来ます。</a:t>
            </a:r>
          </a:p>
          <a:p>
            <a:pPr algn="ctr">
              <a:lnSpc>
                <a:spcPct val="150000"/>
              </a:lnSpc>
            </a:pPr>
            <a:endParaRPr lang="en-US" altLang="ja-JP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ja-JP" dirty="0">
                <a:solidFill>
                  <a:schemeClr val="bg1"/>
                </a:solidFill>
              </a:rPr>
              <a:t>2025.01.01		</a:t>
            </a:r>
            <a:r>
              <a:rPr lang="ja-JP" altLang="en-US" dirty="0">
                <a:solidFill>
                  <a:schemeClr val="bg1"/>
                </a:solidFill>
              </a:rPr>
              <a:t>ここにトピックニュースが来ます。</a:t>
            </a:r>
          </a:p>
          <a:p>
            <a:pPr algn="ctr">
              <a:lnSpc>
                <a:spcPct val="150000"/>
              </a:lnSpc>
            </a:pPr>
            <a:endParaRPr lang="en-US" altLang="ja-JP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ja-JP" dirty="0">
                <a:solidFill>
                  <a:schemeClr val="bg1"/>
                </a:solidFill>
              </a:rPr>
              <a:t>2025.01.01		</a:t>
            </a:r>
            <a:r>
              <a:rPr lang="ja-JP" altLang="en-US" dirty="0">
                <a:solidFill>
                  <a:schemeClr val="bg1"/>
                </a:solidFill>
              </a:rPr>
              <a:t>ここにトピックニュースが来ます。</a:t>
            </a:r>
          </a:p>
        </p:txBody>
      </p:sp>
    </p:spTree>
    <p:extLst>
      <p:ext uri="{BB962C8B-B14F-4D97-AF65-F5344CB8AC3E}">
        <p14:creationId xmlns:p14="http://schemas.microsoft.com/office/powerpoint/2010/main" val="2188068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A30EC-91AA-2016-957C-DDC7E61CC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9129CE7-B22F-704E-824F-373701D4C5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B93B92F-086B-F6B8-0B86-96C1EAA2B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9144000" cy="2066627"/>
          </a:xfrm>
        </p:spPr>
        <p:txBody>
          <a:bodyPr anchor="ctr">
            <a:normAutofit/>
          </a:bodyPr>
          <a:lstStyle/>
          <a:p>
            <a:pPr algn="l"/>
            <a:r>
              <a:rPr kumimoji="1" lang="en-US" altLang="ja-JP" sz="5400" b="1" dirty="0">
                <a:solidFill>
                  <a:schemeClr val="bg1"/>
                </a:solidFill>
                <a:latin typeface="+mn-ea"/>
                <a:ea typeface="+mn-ea"/>
              </a:rPr>
              <a:t>Conext Merkting </a:t>
            </a:r>
            <a:br>
              <a:rPr kumimoji="1" lang="en-US" altLang="ja-JP" sz="5400" b="1" dirty="0">
                <a:solidFill>
                  <a:schemeClr val="bg1"/>
                </a:solidFill>
                <a:latin typeface="+mn-ea"/>
                <a:ea typeface="+mn-ea"/>
              </a:rPr>
            </a:br>
            <a:r>
              <a:rPr kumimoji="1" lang="en-US" altLang="ja-JP" sz="5400" b="1" dirty="0">
                <a:solidFill>
                  <a:schemeClr val="bg1"/>
                </a:solidFill>
                <a:latin typeface="+mn-ea"/>
                <a:ea typeface="+mn-ea"/>
              </a:rPr>
              <a:t>						</a:t>
            </a:r>
            <a:r>
              <a:rPr kumimoji="1" lang="ja-JP" altLang="en-US" sz="5400" b="1" dirty="0">
                <a:solidFill>
                  <a:schemeClr val="bg1"/>
                </a:solidFill>
                <a:latin typeface="+mn-ea"/>
                <a:ea typeface="+mn-ea"/>
              </a:rPr>
              <a:t>を知る</a:t>
            </a:r>
            <a:r>
              <a:rPr kumimoji="1" lang="en-US" altLang="ja-JP" sz="5400" b="1" dirty="0">
                <a:solidFill>
                  <a:schemeClr val="bg1"/>
                </a:solidFill>
                <a:latin typeface="+mn-ea"/>
                <a:ea typeface="+mn-ea"/>
              </a:rPr>
              <a:t>.</a:t>
            </a:r>
            <a:endParaRPr kumimoji="1" lang="ja-JP" altLang="en-US" sz="54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13A8FF7-8A48-7B02-9226-3942CCC93B6A}"/>
              </a:ext>
            </a:extLst>
          </p:cNvPr>
          <p:cNvSpPr txBox="1"/>
          <p:nvPr/>
        </p:nvSpPr>
        <p:spPr>
          <a:xfrm>
            <a:off x="4866640" y="2245360"/>
            <a:ext cx="673608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ja-JP" altLang="en-US" sz="1400" b="1" dirty="0">
                <a:solidFill>
                  <a:schemeClr val="bg1"/>
                </a:solidFill>
              </a:rPr>
              <a:t>当社はサッカー・フットサルイベントの企画運営、</a:t>
            </a:r>
            <a:endParaRPr lang="en-US" altLang="ja-JP" sz="14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ja-JP" altLang="en-US" sz="1400" b="1" dirty="0">
                <a:solidFill>
                  <a:schemeClr val="bg1"/>
                </a:solidFill>
              </a:rPr>
              <a:t>フットサル施設の運営、営業代行、</a:t>
            </a:r>
            <a:endParaRPr lang="en-US" altLang="ja-JP" sz="14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ja-JP" altLang="en-US" sz="1400" b="1" dirty="0">
                <a:solidFill>
                  <a:schemeClr val="bg1"/>
                </a:solidFill>
              </a:rPr>
              <a:t>そして採用支援を中心とした多角的な事業を展開しています。</a:t>
            </a:r>
            <a:endParaRPr lang="ja-JP" altLang="en-US" sz="1400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endParaRPr lang="en-US" altLang="ja-JP" sz="14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ja-JP" altLang="en-US" sz="1400" b="1" dirty="0">
                <a:solidFill>
                  <a:schemeClr val="bg1"/>
                </a:solidFill>
              </a:rPr>
              <a:t>現在、首都圏を中心に</a:t>
            </a:r>
            <a:r>
              <a:rPr lang="en-US" altLang="ja-JP" sz="1400" b="1" dirty="0">
                <a:solidFill>
                  <a:schemeClr val="bg1"/>
                </a:solidFill>
              </a:rPr>
              <a:t>3</a:t>
            </a:r>
            <a:r>
              <a:rPr lang="ja-JP" altLang="en-US" sz="1400" b="1" dirty="0">
                <a:solidFill>
                  <a:schemeClr val="bg1"/>
                </a:solidFill>
              </a:rPr>
              <a:t>つのフットサル場を運営し、</a:t>
            </a:r>
            <a:endParaRPr lang="en-US" altLang="ja-JP" sz="14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ja-JP" altLang="en-US" sz="1400" b="1" dirty="0">
                <a:solidFill>
                  <a:schemeClr val="bg1"/>
                </a:solidFill>
              </a:rPr>
              <a:t>年間延べ</a:t>
            </a:r>
            <a:r>
              <a:rPr lang="en-US" altLang="ja-JP" sz="1400" b="1" dirty="0">
                <a:solidFill>
                  <a:schemeClr val="bg1"/>
                </a:solidFill>
              </a:rPr>
              <a:t>8</a:t>
            </a:r>
            <a:r>
              <a:rPr lang="ja-JP" altLang="en-US" sz="1400" b="1" dirty="0">
                <a:solidFill>
                  <a:schemeClr val="bg1"/>
                </a:solidFill>
              </a:rPr>
              <a:t>万人以上が参加する人気イベントブランド</a:t>
            </a:r>
            <a:endParaRPr lang="en-US" altLang="ja-JP" sz="14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ja-JP" altLang="en-US" sz="1400" b="1" dirty="0">
                <a:solidFill>
                  <a:schemeClr val="bg1"/>
                </a:solidFill>
              </a:rPr>
              <a:t>「</a:t>
            </a:r>
            <a:r>
              <a:rPr lang="en-US" altLang="ja-JP" sz="1400" b="1" dirty="0">
                <a:solidFill>
                  <a:schemeClr val="bg1"/>
                </a:solidFill>
              </a:rPr>
              <a:t>LiGA DiVeRTiDA</a:t>
            </a:r>
            <a:r>
              <a:rPr lang="ja-JP" altLang="en-US" sz="1400" b="1" dirty="0">
                <a:solidFill>
                  <a:schemeClr val="bg1"/>
                </a:solidFill>
              </a:rPr>
              <a:t>（リーガ・ディベルティーダ）」を軸に、</a:t>
            </a:r>
            <a:endParaRPr lang="en-US" altLang="ja-JP" sz="14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ja-JP" altLang="en-US" sz="1400" b="1" dirty="0">
                <a:solidFill>
                  <a:schemeClr val="bg1"/>
                </a:solidFill>
              </a:rPr>
              <a:t>多彩なイベントを実施しています。</a:t>
            </a:r>
            <a:endParaRPr lang="ja-JP" altLang="en-US" sz="1400" dirty="0">
              <a:solidFill>
                <a:schemeClr val="bg1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9797D981-014B-F90E-5757-A2BFFC68A5AF}"/>
              </a:ext>
            </a:extLst>
          </p:cNvPr>
          <p:cNvSpPr/>
          <p:nvPr/>
        </p:nvSpPr>
        <p:spPr>
          <a:xfrm>
            <a:off x="817880" y="2268894"/>
            <a:ext cx="300228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b="1" u="sng" dirty="0">
                <a:solidFill>
                  <a:schemeClr val="bg1"/>
                </a:solidFill>
              </a:rPr>
              <a:t>(</a:t>
            </a:r>
            <a:r>
              <a:rPr lang="ja-JP" altLang="en-US" b="1" u="sng" dirty="0">
                <a:solidFill>
                  <a:schemeClr val="bg1"/>
                </a:solidFill>
              </a:rPr>
              <a:t>ロゴ</a:t>
            </a:r>
            <a:r>
              <a:rPr lang="en-US" altLang="ja-JP" b="1" u="sng" dirty="0">
                <a:solidFill>
                  <a:schemeClr val="bg1"/>
                </a:solidFill>
              </a:rPr>
              <a:t>)LiGA DiVeRTiDA</a:t>
            </a:r>
            <a:endParaRPr kumimoji="1" lang="ja-JP" altLang="en-US" u="sng" dirty="0"/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20E6140E-810F-66A1-3C39-52F29876BB37}"/>
              </a:ext>
            </a:extLst>
          </p:cNvPr>
          <p:cNvSpPr/>
          <p:nvPr/>
        </p:nvSpPr>
        <p:spPr>
          <a:xfrm>
            <a:off x="817880" y="3865880"/>
            <a:ext cx="300228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u="sng" dirty="0">
                <a:solidFill>
                  <a:schemeClr val="bg1"/>
                </a:solidFill>
              </a:rPr>
              <a:t>営業代行</a:t>
            </a:r>
            <a:endParaRPr kumimoji="1" lang="ja-JP" altLang="en-US" u="sng" dirty="0"/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F4D424C1-E4E2-58CE-440D-98B3ADE8AED6}"/>
              </a:ext>
            </a:extLst>
          </p:cNvPr>
          <p:cNvSpPr/>
          <p:nvPr/>
        </p:nvSpPr>
        <p:spPr>
          <a:xfrm>
            <a:off x="817880" y="4688840"/>
            <a:ext cx="300228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u="sng" dirty="0">
                <a:solidFill>
                  <a:schemeClr val="bg1"/>
                </a:solidFill>
              </a:rPr>
              <a:t>採用支援</a:t>
            </a:r>
            <a:endParaRPr kumimoji="1" lang="ja-JP" altLang="en-US" u="sng" dirty="0"/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DD4B6AF4-605B-C556-FC3B-B5422A44E691}"/>
              </a:ext>
            </a:extLst>
          </p:cNvPr>
          <p:cNvSpPr/>
          <p:nvPr/>
        </p:nvSpPr>
        <p:spPr>
          <a:xfrm>
            <a:off x="817880" y="3067387"/>
            <a:ext cx="300228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u="sng" dirty="0">
                <a:solidFill>
                  <a:schemeClr val="bg1"/>
                </a:solidFill>
              </a:rPr>
              <a:t>フットサル施設の運営</a:t>
            </a:r>
            <a:endParaRPr kumimoji="1" lang="ja-JP" altLang="en-US" u="sng" dirty="0"/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D9F95057-EE58-7AEB-5A31-827810547529}"/>
              </a:ext>
            </a:extLst>
          </p:cNvPr>
          <p:cNvSpPr/>
          <p:nvPr/>
        </p:nvSpPr>
        <p:spPr>
          <a:xfrm>
            <a:off x="3848100" y="2468880"/>
            <a:ext cx="789940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9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900" dirty="0"/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8618C024-1DC0-0BE0-03A2-B3508650E022}"/>
              </a:ext>
            </a:extLst>
          </p:cNvPr>
          <p:cNvSpPr/>
          <p:nvPr/>
        </p:nvSpPr>
        <p:spPr>
          <a:xfrm>
            <a:off x="3848100" y="3267373"/>
            <a:ext cx="789940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9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900" dirty="0"/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9D92017B-01EB-839E-1AF5-562F8AEDE525}"/>
              </a:ext>
            </a:extLst>
          </p:cNvPr>
          <p:cNvSpPr/>
          <p:nvPr/>
        </p:nvSpPr>
        <p:spPr>
          <a:xfrm>
            <a:off x="3848100" y="4065866"/>
            <a:ext cx="789940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9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900" dirty="0"/>
          </a:p>
        </p:txBody>
      </p: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602879B1-CA4E-A6CB-D4B8-ABD5E6092110}"/>
              </a:ext>
            </a:extLst>
          </p:cNvPr>
          <p:cNvSpPr/>
          <p:nvPr/>
        </p:nvSpPr>
        <p:spPr>
          <a:xfrm>
            <a:off x="3848100" y="4887219"/>
            <a:ext cx="789940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9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900" dirty="0"/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BC663BD4-20E6-7DE5-9F00-F380E9F6BA1F}"/>
              </a:ext>
            </a:extLst>
          </p:cNvPr>
          <p:cNvGrpSpPr/>
          <p:nvPr/>
        </p:nvGrpSpPr>
        <p:grpSpPr>
          <a:xfrm>
            <a:off x="6478827" y="1956606"/>
            <a:ext cx="5558947" cy="4792196"/>
            <a:chOff x="6478827" y="1956606"/>
            <a:chExt cx="5558947" cy="4792196"/>
          </a:xfrm>
        </p:grpSpPr>
        <p:sp>
          <p:nvSpPr>
            <p:cNvPr id="5" name="六角形 4">
              <a:extLst>
                <a:ext uri="{FF2B5EF4-FFF2-40B4-BE49-F238E27FC236}">
                  <a16:creationId xmlns:a16="http://schemas.microsoft.com/office/drawing/2014/main" id="{F247E67A-0F86-B3F1-FAA6-F853B536E258}"/>
                </a:ext>
              </a:extLst>
            </p:cNvPr>
            <p:cNvSpPr/>
            <p:nvPr/>
          </p:nvSpPr>
          <p:spPr>
            <a:xfrm>
              <a:off x="6478827" y="1956606"/>
              <a:ext cx="5558947" cy="4792196"/>
            </a:xfrm>
            <a:prstGeom prst="hex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六角形 5">
              <a:extLst>
                <a:ext uri="{FF2B5EF4-FFF2-40B4-BE49-F238E27FC236}">
                  <a16:creationId xmlns:a16="http://schemas.microsoft.com/office/drawing/2014/main" id="{2286F58B-F76B-4D97-D5F6-4875745D1C0C}"/>
                </a:ext>
              </a:extLst>
            </p:cNvPr>
            <p:cNvSpPr/>
            <p:nvPr/>
          </p:nvSpPr>
          <p:spPr>
            <a:xfrm>
              <a:off x="7190111" y="2489428"/>
              <a:ext cx="4752426" cy="4096921"/>
            </a:xfrm>
            <a:prstGeom prst="hexagon">
              <a:avLst/>
            </a:prstGeom>
            <a:solidFill>
              <a:schemeClr val="bg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95854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4FEA3-2CED-FF8A-C0F7-096D5B0E0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2DF1EBA0-9A0E-9B02-6B2B-06E05F3A04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CC60676F-AA90-FB87-95EA-8ACCD5DCC253}"/>
              </a:ext>
            </a:extLst>
          </p:cNvPr>
          <p:cNvGrpSpPr/>
          <p:nvPr/>
        </p:nvGrpSpPr>
        <p:grpSpPr>
          <a:xfrm>
            <a:off x="6478827" y="1956606"/>
            <a:ext cx="5558947" cy="4792196"/>
            <a:chOff x="6478827" y="1956606"/>
            <a:chExt cx="5558947" cy="4792196"/>
          </a:xfrm>
        </p:grpSpPr>
        <p:sp>
          <p:nvSpPr>
            <p:cNvPr id="4" name="六角形 3">
              <a:extLst>
                <a:ext uri="{FF2B5EF4-FFF2-40B4-BE49-F238E27FC236}">
                  <a16:creationId xmlns:a16="http://schemas.microsoft.com/office/drawing/2014/main" id="{D5DBCAC3-439E-FFC7-B207-ACAA942CC48C}"/>
                </a:ext>
              </a:extLst>
            </p:cNvPr>
            <p:cNvSpPr/>
            <p:nvPr/>
          </p:nvSpPr>
          <p:spPr>
            <a:xfrm>
              <a:off x="6478827" y="1956606"/>
              <a:ext cx="5558947" cy="4792196"/>
            </a:xfrm>
            <a:prstGeom prst="hex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7" name="六角形 6">
              <a:extLst>
                <a:ext uri="{FF2B5EF4-FFF2-40B4-BE49-F238E27FC236}">
                  <a16:creationId xmlns:a16="http://schemas.microsoft.com/office/drawing/2014/main" id="{E0F277FB-ACF3-4F32-A9D4-88D2D21BA16D}"/>
                </a:ext>
              </a:extLst>
            </p:cNvPr>
            <p:cNvSpPr/>
            <p:nvPr/>
          </p:nvSpPr>
          <p:spPr>
            <a:xfrm>
              <a:off x="7190111" y="2489428"/>
              <a:ext cx="4752426" cy="4096921"/>
            </a:xfrm>
            <a:prstGeom prst="hexagon">
              <a:avLst/>
            </a:prstGeom>
            <a:solidFill>
              <a:schemeClr val="bg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21F10FA7-F880-5C81-910A-A20545633C62}"/>
              </a:ext>
            </a:extLst>
          </p:cNvPr>
          <p:cNvSpPr/>
          <p:nvPr/>
        </p:nvSpPr>
        <p:spPr>
          <a:xfrm>
            <a:off x="185420" y="1475404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営業代行</a:t>
            </a:r>
            <a:endParaRPr kumimoji="1" lang="ja-JP" altLang="en-US" sz="11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FD8C45A1-79DD-4DB5-CA67-4334056F9065}"/>
              </a:ext>
            </a:extLst>
          </p:cNvPr>
          <p:cNvSpPr/>
          <p:nvPr/>
        </p:nvSpPr>
        <p:spPr>
          <a:xfrm>
            <a:off x="185420" y="1975447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採用支援</a:t>
            </a:r>
            <a:endParaRPr kumimoji="1" lang="ja-JP" altLang="en-US" sz="11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6590B8B4-8E89-A2B1-DA0D-B52ABF32DBC8}"/>
              </a:ext>
            </a:extLst>
          </p:cNvPr>
          <p:cNvSpPr/>
          <p:nvPr/>
        </p:nvSpPr>
        <p:spPr>
          <a:xfrm>
            <a:off x="185420" y="977227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フットサル施設の運営</a:t>
            </a:r>
            <a:endParaRPr kumimoji="1" lang="ja-JP" altLang="en-US" sz="11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EE46F0B7-BEF8-A9FC-C2F5-3BE9F9E38D0B}"/>
              </a:ext>
            </a:extLst>
          </p:cNvPr>
          <p:cNvSpPr/>
          <p:nvPr/>
        </p:nvSpPr>
        <p:spPr>
          <a:xfrm>
            <a:off x="2536216" y="1177213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EBF56BF8-BE20-4C89-E11C-9AD427263120}"/>
              </a:ext>
            </a:extLst>
          </p:cNvPr>
          <p:cNvSpPr/>
          <p:nvPr/>
        </p:nvSpPr>
        <p:spPr>
          <a:xfrm>
            <a:off x="2536216" y="1675390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A0C5DF77-A0DD-223E-204B-31CBBE222FF5}"/>
              </a:ext>
            </a:extLst>
          </p:cNvPr>
          <p:cNvSpPr/>
          <p:nvPr/>
        </p:nvSpPr>
        <p:spPr>
          <a:xfrm>
            <a:off x="2536216" y="2173826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15BD8A0-7462-8A7D-CE6B-167D9749FAFA}"/>
              </a:ext>
            </a:extLst>
          </p:cNvPr>
          <p:cNvSpPr txBox="1"/>
          <p:nvPr/>
        </p:nvSpPr>
        <p:spPr>
          <a:xfrm>
            <a:off x="185420" y="196226"/>
            <a:ext cx="6052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600" b="1" dirty="0">
                <a:solidFill>
                  <a:schemeClr val="bg1"/>
                </a:solidFill>
              </a:rPr>
              <a:t>(</a:t>
            </a:r>
            <a:r>
              <a:rPr lang="ja-JP" altLang="en-US" sz="3600" b="1" dirty="0">
                <a:solidFill>
                  <a:schemeClr val="bg1"/>
                </a:solidFill>
              </a:rPr>
              <a:t>ロゴ</a:t>
            </a:r>
            <a:r>
              <a:rPr lang="en-US" altLang="ja-JP" sz="3600" b="1" dirty="0">
                <a:solidFill>
                  <a:schemeClr val="bg1"/>
                </a:solidFill>
              </a:rPr>
              <a:t>)LiGA DiVeRTiDA</a:t>
            </a:r>
            <a:endParaRPr lang="ja-JP" altLang="en-US" sz="36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BF2A4A2-F594-228B-37A0-4A8E0A3CD0DE}"/>
              </a:ext>
            </a:extLst>
          </p:cNvPr>
          <p:cNvSpPr txBox="1"/>
          <p:nvPr/>
        </p:nvSpPr>
        <p:spPr>
          <a:xfrm>
            <a:off x="4358640" y="977227"/>
            <a:ext cx="6837680" cy="4950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3B113128-4251-82F8-FC12-44E2ABE5BE7F}"/>
              </a:ext>
            </a:extLst>
          </p:cNvPr>
          <p:cNvCxnSpPr/>
          <p:nvPr/>
        </p:nvCxnSpPr>
        <p:spPr>
          <a:xfrm flipH="1">
            <a:off x="5801360" y="274320"/>
            <a:ext cx="1666240" cy="26416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6B6C8911-86DC-5F14-C218-3AF26094E5ED}"/>
              </a:ext>
            </a:extLst>
          </p:cNvPr>
          <p:cNvCxnSpPr>
            <a:cxnSpLocks/>
          </p:cNvCxnSpPr>
          <p:nvPr/>
        </p:nvCxnSpPr>
        <p:spPr>
          <a:xfrm>
            <a:off x="7467600" y="274320"/>
            <a:ext cx="190500" cy="7586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1AD6FDC9-B7E3-8D07-DF5A-54FCD0224BDC}"/>
              </a:ext>
            </a:extLst>
          </p:cNvPr>
          <p:cNvSpPr txBox="1"/>
          <p:nvPr/>
        </p:nvSpPr>
        <p:spPr>
          <a:xfrm>
            <a:off x="7548880" y="74962"/>
            <a:ext cx="3027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C00000"/>
                </a:solidFill>
              </a:rPr>
              <a:t>ここの二つを先に出す</a:t>
            </a:r>
            <a:endParaRPr kumimoji="1" lang="ja-JP" altLang="en-US" sz="1400" dirty="0">
              <a:solidFill>
                <a:srgbClr val="C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DDB5F-A40E-9730-8245-C77B38A6E704}"/>
              </a:ext>
            </a:extLst>
          </p:cNvPr>
          <p:cNvSpPr txBox="1"/>
          <p:nvPr/>
        </p:nvSpPr>
        <p:spPr>
          <a:xfrm>
            <a:off x="184150" y="2531715"/>
            <a:ext cx="4276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C00000"/>
                </a:solidFill>
              </a:rPr>
              <a:t>上の</a:t>
            </a:r>
            <a:r>
              <a:rPr lang="en-US" altLang="ja-JP" sz="1400" dirty="0">
                <a:solidFill>
                  <a:srgbClr val="C00000"/>
                </a:solidFill>
              </a:rPr>
              <a:t>3</a:t>
            </a:r>
            <a:r>
              <a:rPr lang="ja-JP" altLang="en-US" sz="1400" dirty="0">
                <a:solidFill>
                  <a:srgbClr val="C00000"/>
                </a:solidFill>
              </a:rPr>
              <a:t>つはページ推移後に</a:t>
            </a:r>
            <a:r>
              <a:rPr kumimoji="1" lang="ja-JP" altLang="en-US" sz="1400" dirty="0">
                <a:solidFill>
                  <a:srgbClr val="C00000"/>
                </a:solidFill>
              </a:rPr>
              <a:t>順番に出す。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76F3A48-0E9A-9AD4-6F3C-1C87F95196FA}"/>
              </a:ext>
            </a:extLst>
          </p:cNvPr>
          <p:cNvSpPr txBox="1"/>
          <p:nvPr/>
        </p:nvSpPr>
        <p:spPr>
          <a:xfrm>
            <a:off x="7777480" y="6368605"/>
            <a:ext cx="4276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rgbClr val="FFFF00"/>
                </a:solidFill>
              </a:rPr>
              <a:t>背景写真新しいのほしい。</a:t>
            </a:r>
          </a:p>
        </p:txBody>
      </p:sp>
    </p:spTree>
    <p:extLst>
      <p:ext uri="{BB962C8B-B14F-4D97-AF65-F5344CB8AC3E}">
        <p14:creationId xmlns:p14="http://schemas.microsoft.com/office/powerpoint/2010/main" val="36916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68F5F-74D6-F7BE-AB55-A01316823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211165A-F31D-7602-AF3F-0CB6901E8D5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73DB377E-F951-97B0-03A1-984B2E756040}"/>
              </a:ext>
            </a:extLst>
          </p:cNvPr>
          <p:cNvSpPr/>
          <p:nvPr/>
        </p:nvSpPr>
        <p:spPr>
          <a:xfrm>
            <a:off x="185420" y="1475404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営業代行</a:t>
            </a:r>
            <a:endParaRPr kumimoji="1" lang="ja-JP" altLang="en-US" sz="11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40064E37-9442-5C73-D259-07B15B3D105E}"/>
              </a:ext>
            </a:extLst>
          </p:cNvPr>
          <p:cNvSpPr/>
          <p:nvPr/>
        </p:nvSpPr>
        <p:spPr>
          <a:xfrm>
            <a:off x="185420" y="1975447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採用支援</a:t>
            </a:r>
            <a:endParaRPr kumimoji="1" lang="ja-JP" altLang="en-US" sz="11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17B50647-A336-FDD8-611C-062005B5792B}"/>
              </a:ext>
            </a:extLst>
          </p:cNvPr>
          <p:cNvSpPr/>
          <p:nvPr/>
        </p:nvSpPr>
        <p:spPr>
          <a:xfrm>
            <a:off x="185420" y="977227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ロゴ</a:t>
            </a:r>
            <a:r>
              <a:rPr lang="en-US" altLang="ja-JP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)LiGA DiVeRTiDA</a:t>
            </a:r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A0A3941E-3D30-B494-9F2C-CECB5F5415DC}"/>
              </a:ext>
            </a:extLst>
          </p:cNvPr>
          <p:cNvSpPr/>
          <p:nvPr/>
        </p:nvSpPr>
        <p:spPr>
          <a:xfrm>
            <a:off x="2536216" y="1177213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4F3E2291-18C2-C250-2F0F-D67AD5EBAB02}"/>
              </a:ext>
            </a:extLst>
          </p:cNvPr>
          <p:cNvSpPr/>
          <p:nvPr/>
        </p:nvSpPr>
        <p:spPr>
          <a:xfrm>
            <a:off x="2536216" y="1675390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39E19AC6-0DCB-5F74-ADC6-88C86AA7DBB7}"/>
              </a:ext>
            </a:extLst>
          </p:cNvPr>
          <p:cNvSpPr/>
          <p:nvPr/>
        </p:nvSpPr>
        <p:spPr>
          <a:xfrm>
            <a:off x="2536216" y="2173826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EE83671-A22D-E404-2A8C-60CC78C1AADA}"/>
              </a:ext>
            </a:extLst>
          </p:cNvPr>
          <p:cNvSpPr txBox="1"/>
          <p:nvPr/>
        </p:nvSpPr>
        <p:spPr>
          <a:xfrm>
            <a:off x="185420" y="196226"/>
            <a:ext cx="6052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600" b="1" dirty="0">
                <a:solidFill>
                  <a:schemeClr val="bg1"/>
                </a:solidFill>
              </a:rPr>
              <a:t>フットサル施設の運営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626D8A-0BFC-8F8B-A7FB-FD82A5833569}"/>
              </a:ext>
            </a:extLst>
          </p:cNvPr>
          <p:cNvSpPr txBox="1"/>
          <p:nvPr/>
        </p:nvSpPr>
        <p:spPr>
          <a:xfrm>
            <a:off x="4358640" y="977227"/>
            <a:ext cx="6837680" cy="4950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BC2FACF3-B443-B23A-CAFB-857C887E5BA0}"/>
              </a:ext>
            </a:extLst>
          </p:cNvPr>
          <p:cNvCxnSpPr/>
          <p:nvPr/>
        </p:nvCxnSpPr>
        <p:spPr>
          <a:xfrm flipH="1">
            <a:off x="5801360" y="274320"/>
            <a:ext cx="1666240" cy="26416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F91AC5EF-E760-8055-F3F5-A1311B4F53E7}"/>
              </a:ext>
            </a:extLst>
          </p:cNvPr>
          <p:cNvCxnSpPr>
            <a:cxnSpLocks/>
          </p:cNvCxnSpPr>
          <p:nvPr/>
        </p:nvCxnSpPr>
        <p:spPr>
          <a:xfrm>
            <a:off x="7467600" y="274320"/>
            <a:ext cx="190500" cy="7586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CA5EFEB-2587-ABA9-051F-427F342CF3D1}"/>
              </a:ext>
            </a:extLst>
          </p:cNvPr>
          <p:cNvSpPr txBox="1"/>
          <p:nvPr/>
        </p:nvSpPr>
        <p:spPr>
          <a:xfrm>
            <a:off x="7548880" y="74962"/>
            <a:ext cx="3027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C00000"/>
                </a:solidFill>
              </a:rPr>
              <a:t>ここの二つを先に出す</a:t>
            </a:r>
            <a:endParaRPr kumimoji="1" lang="ja-JP" altLang="en-US" sz="1400" dirty="0">
              <a:solidFill>
                <a:srgbClr val="C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C6BD3D4-50AE-1E5E-DFB1-CC571271F834}"/>
              </a:ext>
            </a:extLst>
          </p:cNvPr>
          <p:cNvSpPr txBox="1"/>
          <p:nvPr/>
        </p:nvSpPr>
        <p:spPr>
          <a:xfrm>
            <a:off x="184150" y="2531715"/>
            <a:ext cx="4276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C00000"/>
                </a:solidFill>
              </a:rPr>
              <a:t>上の</a:t>
            </a:r>
            <a:r>
              <a:rPr lang="en-US" altLang="ja-JP" sz="1400" dirty="0">
                <a:solidFill>
                  <a:srgbClr val="C00000"/>
                </a:solidFill>
              </a:rPr>
              <a:t>3</a:t>
            </a:r>
            <a:r>
              <a:rPr lang="ja-JP" altLang="en-US" sz="1400" dirty="0">
                <a:solidFill>
                  <a:srgbClr val="C00000"/>
                </a:solidFill>
              </a:rPr>
              <a:t>つはページ推移後に</a:t>
            </a:r>
            <a:r>
              <a:rPr kumimoji="1" lang="ja-JP" altLang="en-US" sz="1400" dirty="0">
                <a:solidFill>
                  <a:srgbClr val="C00000"/>
                </a:solidFill>
              </a:rPr>
              <a:t>順番に出す。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D7AAB3A3-4413-8269-5B7A-EF95FF547F57}"/>
              </a:ext>
            </a:extLst>
          </p:cNvPr>
          <p:cNvSpPr txBox="1"/>
          <p:nvPr/>
        </p:nvSpPr>
        <p:spPr>
          <a:xfrm>
            <a:off x="7777480" y="6368605"/>
            <a:ext cx="4276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rgbClr val="FFFF00"/>
                </a:solidFill>
              </a:rPr>
              <a:t>新しい写真新しいのほしい。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F52D5F6C-BC6A-577C-2BBF-8F664BDCB5EE}"/>
              </a:ext>
            </a:extLst>
          </p:cNvPr>
          <p:cNvGrpSpPr/>
          <p:nvPr/>
        </p:nvGrpSpPr>
        <p:grpSpPr>
          <a:xfrm>
            <a:off x="6478827" y="1956606"/>
            <a:ext cx="5558947" cy="4792196"/>
            <a:chOff x="6478827" y="1956606"/>
            <a:chExt cx="5558947" cy="4792196"/>
          </a:xfrm>
        </p:grpSpPr>
        <p:sp>
          <p:nvSpPr>
            <p:cNvPr id="4" name="六角形 3">
              <a:extLst>
                <a:ext uri="{FF2B5EF4-FFF2-40B4-BE49-F238E27FC236}">
                  <a16:creationId xmlns:a16="http://schemas.microsoft.com/office/drawing/2014/main" id="{2B4FA5C4-4460-8733-10C2-8B566ECC2C82}"/>
                </a:ext>
              </a:extLst>
            </p:cNvPr>
            <p:cNvSpPr/>
            <p:nvPr/>
          </p:nvSpPr>
          <p:spPr>
            <a:xfrm>
              <a:off x="6478827" y="1956606"/>
              <a:ext cx="5558947" cy="4792196"/>
            </a:xfrm>
            <a:prstGeom prst="hex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7" name="六角形 6">
              <a:extLst>
                <a:ext uri="{FF2B5EF4-FFF2-40B4-BE49-F238E27FC236}">
                  <a16:creationId xmlns:a16="http://schemas.microsoft.com/office/drawing/2014/main" id="{D97A87F8-4C93-C81F-F216-1E7417C35F40}"/>
                </a:ext>
              </a:extLst>
            </p:cNvPr>
            <p:cNvSpPr/>
            <p:nvPr/>
          </p:nvSpPr>
          <p:spPr>
            <a:xfrm>
              <a:off x="7190111" y="2489428"/>
              <a:ext cx="4752426" cy="4096921"/>
            </a:xfrm>
            <a:prstGeom prst="hexagon">
              <a:avLst/>
            </a:prstGeom>
            <a:solidFill>
              <a:schemeClr val="bg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19271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E5168B-6687-892B-32F9-75747E31D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デスクの上に座っている男性たち&#10;&#10;AI 生成コンテンツは誤りを含む可能性があります。">
            <a:extLst>
              <a:ext uri="{FF2B5EF4-FFF2-40B4-BE49-F238E27FC236}">
                <a16:creationId xmlns:a16="http://schemas.microsoft.com/office/drawing/2014/main" id="{ADB9D472-E229-7198-6F36-BD28561547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4505" cy="8134350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20236E3D-9F12-9990-FBA2-0FEF54CAFF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41DBB23B-10F5-8FD5-5F2A-808048085D7B}"/>
              </a:ext>
            </a:extLst>
          </p:cNvPr>
          <p:cNvSpPr/>
          <p:nvPr/>
        </p:nvSpPr>
        <p:spPr>
          <a:xfrm>
            <a:off x="185420" y="1475404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フットサル施設の運営</a:t>
            </a: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6470E322-2D27-DBA0-9CAD-7112ABB3C8D1}"/>
              </a:ext>
            </a:extLst>
          </p:cNvPr>
          <p:cNvSpPr/>
          <p:nvPr/>
        </p:nvSpPr>
        <p:spPr>
          <a:xfrm>
            <a:off x="185420" y="1975447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採用支援</a:t>
            </a:r>
            <a:endParaRPr kumimoji="1" lang="ja-JP" altLang="en-US" sz="11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49BB4199-7BDE-1B28-82B2-1D9BBC83DFF8}"/>
              </a:ext>
            </a:extLst>
          </p:cNvPr>
          <p:cNvSpPr/>
          <p:nvPr/>
        </p:nvSpPr>
        <p:spPr>
          <a:xfrm>
            <a:off x="185420" y="977227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フットサル施設の運営</a:t>
            </a:r>
            <a:endParaRPr kumimoji="1" lang="ja-JP" altLang="en-US" sz="11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17258A84-91C1-F6D2-B2A6-66C9039D3D40}"/>
              </a:ext>
            </a:extLst>
          </p:cNvPr>
          <p:cNvSpPr/>
          <p:nvPr/>
        </p:nvSpPr>
        <p:spPr>
          <a:xfrm>
            <a:off x="2536216" y="1177213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9AA6AFD1-2796-ABB3-DE34-7CC5D1E26C72}"/>
              </a:ext>
            </a:extLst>
          </p:cNvPr>
          <p:cNvSpPr/>
          <p:nvPr/>
        </p:nvSpPr>
        <p:spPr>
          <a:xfrm>
            <a:off x="2536216" y="1675390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15763E4F-C84B-4026-F630-A78EC98E147B}"/>
              </a:ext>
            </a:extLst>
          </p:cNvPr>
          <p:cNvSpPr/>
          <p:nvPr/>
        </p:nvSpPr>
        <p:spPr>
          <a:xfrm>
            <a:off x="2536216" y="2173826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E36A39B-02C1-03ED-AE75-5FCA80303028}"/>
              </a:ext>
            </a:extLst>
          </p:cNvPr>
          <p:cNvSpPr txBox="1"/>
          <p:nvPr/>
        </p:nvSpPr>
        <p:spPr>
          <a:xfrm>
            <a:off x="185420" y="196226"/>
            <a:ext cx="6052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600" b="1" dirty="0">
                <a:solidFill>
                  <a:schemeClr val="bg1"/>
                </a:solidFill>
              </a:rPr>
              <a:t>営業代行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9B7DBAB-790E-A7E0-0029-2AEDC17004BC}"/>
              </a:ext>
            </a:extLst>
          </p:cNvPr>
          <p:cNvSpPr txBox="1"/>
          <p:nvPr/>
        </p:nvSpPr>
        <p:spPr>
          <a:xfrm>
            <a:off x="4358640" y="977227"/>
            <a:ext cx="6837680" cy="4950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33679774-49B7-3DC2-9EF2-FD9E0BD5FD14}"/>
              </a:ext>
            </a:extLst>
          </p:cNvPr>
          <p:cNvCxnSpPr/>
          <p:nvPr/>
        </p:nvCxnSpPr>
        <p:spPr>
          <a:xfrm flipH="1">
            <a:off x="5801360" y="274320"/>
            <a:ext cx="1666240" cy="26416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3DD75281-21A1-66C3-EFA7-EFE28BB0E078}"/>
              </a:ext>
            </a:extLst>
          </p:cNvPr>
          <p:cNvCxnSpPr>
            <a:cxnSpLocks/>
          </p:cNvCxnSpPr>
          <p:nvPr/>
        </p:nvCxnSpPr>
        <p:spPr>
          <a:xfrm>
            <a:off x="7467600" y="274320"/>
            <a:ext cx="190500" cy="7586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1E5F4171-1C63-4524-43E3-C12EBBD33F01}"/>
              </a:ext>
            </a:extLst>
          </p:cNvPr>
          <p:cNvSpPr txBox="1"/>
          <p:nvPr/>
        </p:nvSpPr>
        <p:spPr>
          <a:xfrm>
            <a:off x="7548880" y="74962"/>
            <a:ext cx="3027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C00000"/>
                </a:solidFill>
              </a:rPr>
              <a:t>ここの二つを先に出す</a:t>
            </a:r>
            <a:endParaRPr kumimoji="1" lang="ja-JP" altLang="en-US" sz="1400" dirty="0">
              <a:solidFill>
                <a:srgbClr val="C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A4F46BB4-E67C-9A26-653C-3E740302CB89}"/>
              </a:ext>
            </a:extLst>
          </p:cNvPr>
          <p:cNvSpPr txBox="1"/>
          <p:nvPr/>
        </p:nvSpPr>
        <p:spPr>
          <a:xfrm>
            <a:off x="184150" y="2531715"/>
            <a:ext cx="4276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C00000"/>
                </a:solidFill>
              </a:rPr>
              <a:t>上の</a:t>
            </a:r>
            <a:r>
              <a:rPr lang="en-US" altLang="ja-JP" sz="1400" dirty="0">
                <a:solidFill>
                  <a:srgbClr val="C00000"/>
                </a:solidFill>
              </a:rPr>
              <a:t>3</a:t>
            </a:r>
            <a:r>
              <a:rPr lang="ja-JP" altLang="en-US" sz="1400" dirty="0">
                <a:solidFill>
                  <a:srgbClr val="C00000"/>
                </a:solidFill>
              </a:rPr>
              <a:t>つはページ推移後に</a:t>
            </a:r>
            <a:r>
              <a:rPr kumimoji="1" lang="ja-JP" altLang="en-US" sz="1400" dirty="0">
                <a:solidFill>
                  <a:srgbClr val="C00000"/>
                </a:solidFill>
              </a:rPr>
              <a:t>順番に出す。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64CCA0A-B40E-8ACD-2E06-0AA207B5604C}"/>
              </a:ext>
            </a:extLst>
          </p:cNvPr>
          <p:cNvGrpSpPr/>
          <p:nvPr/>
        </p:nvGrpSpPr>
        <p:grpSpPr>
          <a:xfrm>
            <a:off x="6478827" y="1956606"/>
            <a:ext cx="5558947" cy="4792196"/>
            <a:chOff x="6478827" y="1956606"/>
            <a:chExt cx="5558947" cy="4792196"/>
          </a:xfrm>
        </p:grpSpPr>
        <p:sp>
          <p:nvSpPr>
            <p:cNvPr id="7" name="六角形 6">
              <a:extLst>
                <a:ext uri="{FF2B5EF4-FFF2-40B4-BE49-F238E27FC236}">
                  <a16:creationId xmlns:a16="http://schemas.microsoft.com/office/drawing/2014/main" id="{F4AD2BE1-BF72-1408-FFB5-31E768806F8C}"/>
                </a:ext>
              </a:extLst>
            </p:cNvPr>
            <p:cNvSpPr/>
            <p:nvPr/>
          </p:nvSpPr>
          <p:spPr>
            <a:xfrm>
              <a:off x="6478827" y="1956606"/>
              <a:ext cx="5558947" cy="4792196"/>
            </a:xfrm>
            <a:prstGeom prst="hex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六角形 7">
              <a:extLst>
                <a:ext uri="{FF2B5EF4-FFF2-40B4-BE49-F238E27FC236}">
                  <a16:creationId xmlns:a16="http://schemas.microsoft.com/office/drawing/2014/main" id="{EA5414BE-D4FB-5834-2412-9B4294213A31}"/>
                </a:ext>
              </a:extLst>
            </p:cNvPr>
            <p:cNvSpPr/>
            <p:nvPr/>
          </p:nvSpPr>
          <p:spPr>
            <a:xfrm>
              <a:off x="7190111" y="2489428"/>
              <a:ext cx="4752426" cy="4096921"/>
            </a:xfrm>
            <a:prstGeom prst="hexagon">
              <a:avLst/>
            </a:prstGeom>
            <a:solidFill>
              <a:schemeClr val="bg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6906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F5D7C-A90E-68BA-56B8-43B858034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F290380-CA58-5AE2-FBD5-20B07BD35F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2000">
                <a:schemeClr val="tx1">
                  <a:alpha val="80000"/>
                </a:schemeClr>
              </a:gs>
              <a:gs pos="100000">
                <a:schemeClr val="accent3">
                  <a:lumMod val="50000"/>
                  <a:alpha val="74000"/>
                </a:scheme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A5D4EFE1-00F2-536F-9384-49A607A99DAF}"/>
              </a:ext>
            </a:extLst>
          </p:cNvPr>
          <p:cNvSpPr/>
          <p:nvPr/>
        </p:nvSpPr>
        <p:spPr>
          <a:xfrm>
            <a:off x="185420" y="1475404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営業代行</a:t>
            </a:r>
            <a:endParaRPr kumimoji="1" lang="ja-JP" altLang="en-US" sz="11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D5173797-ECB7-1817-B621-D4892AF12A4F}"/>
              </a:ext>
            </a:extLst>
          </p:cNvPr>
          <p:cNvSpPr/>
          <p:nvPr/>
        </p:nvSpPr>
        <p:spPr>
          <a:xfrm>
            <a:off x="185420" y="1975447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採用支援</a:t>
            </a:r>
            <a:endParaRPr kumimoji="1" lang="ja-JP" altLang="en-US" sz="11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620A8213-26DF-A731-8626-EAED05DCEC71}"/>
              </a:ext>
            </a:extLst>
          </p:cNvPr>
          <p:cNvSpPr/>
          <p:nvPr/>
        </p:nvSpPr>
        <p:spPr>
          <a:xfrm>
            <a:off x="185420" y="977227"/>
            <a:ext cx="2080260" cy="396240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1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フットサル施設の運営</a:t>
            </a:r>
            <a:endParaRPr kumimoji="1" lang="ja-JP" altLang="en-US" sz="11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40C9BAB7-9B6D-381E-BB5E-79F897E6E8F7}"/>
              </a:ext>
            </a:extLst>
          </p:cNvPr>
          <p:cNvSpPr/>
          <p:nvPr/>
        </p:nvSpPr>
        <p:spPr>
          <a:xfrm>
            <a:off x="2536216" y="1177213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82C3F001-AF64-7649-0686-B72B72052FD6}"/>
              </a:ext>
            </a:extLst>
          </p:cNvPr>
          <p:cNvSpPr/>
          <p:nvPr/>
        </p:nvSpPr>
        <p:spPr>
          <a:xfrm>
            <a:off x="2536216" y="1675390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5F9263CC-0FA6-FF6C-9E56-8A73B1E61C7D}"/>
              </a:ext>
            </a:extLst>
          </p:cNvPr>
          <p:cNvSpPr/>
          <p:nvPr/>
        </p:nvSpPr>
        <p:spPr>
          <a:xfrm>
            <a:off x="2536216" y="2173826"/>
            <a:ext cx="547344" cy="196254"/>
          </a:xfrm>
          <a:prstGeom prst="round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500" b="1" dirty="0">
                <a:solidFill>
                  <a:schemeClr val="bg1"/>
                </a:solidFill>
              </a:rPr>
              <a:t>詳細を見る</a:t>
            </a:r>
            <a:endParaRPr kumimoji="1" lang="ja-JP" altLang="en-US" sz="5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6169604-2506-C53B-5969-F2CB1C766A3E}"/>
              </a:ext>
            </a:extLst>
          </p:cNvPr>
          <p:cNvSpPr txBox="1"/>
          <p:nvPr/>
        </p:nvSpPr>
        <p:spPr>
          <a:xfrm>
            <a:off x="185420" y="196226"/>
            <a:ext cx="6052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600" b="1" dirty="0">
                <a:solidFill>
                  <a:schemeClr val="bg1"/>
                </a:solidFill>
              </a:rPr>
              <a:t>採用支援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571E4C7-123F-208B-2DA9-3D983BCCF116}"/>
              </a:ext>
            </a:extLst>
          </p:cNvPr>
          <p:cNvSpPr txBox="1"/>
          <p:nvPr/>
        </p:nvSpPr>
        <p:spPr>
          <a:xfrm>
            <a:off x="4358640" y="977227"/>
            <a:ext cx="6837680" cy="4950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  <a:endParaRPr lang="en-US" altLang="ja-JP" sz="16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  <a:p>
            <a:pPr algn="ctr">
              <a:lnSpc>
                <a:spcPct val="200000"/>
              </a:lnSpc>
            </a:pPr>
            <a:r>
              <a:rPr lang="ja-JP" altLang="en-US" sz="1600" b="1" dirty="0">
                <a:solidFill>
                  <a:schemeClr val="bg1"/>
                </a:solidFill>
              </a:rPr>
              <a:t>ここにコンテンツの説明を書きます。</a:t>
            </a: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6000D75E-F479-3A1B-58F8-6B506BDBFF54}"/>
              </a:ext>
            </a:extLst>
          </p:cNvPr>
          <p:cNvCxnSpPr/>
          <p:nvPr/>
        </p:nvCxnSpPr>
        <p:spPr>
          <a:xfrm flipH="1">
            <a:off x="5801360" y="274320"/>
            <a:ext cx="1666240" cy="26416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21236AC6-7641-3C06-C053-FCED35744F9C}"/>
              </a:ext>
            </a:extLst>
          </p:cNvPr>
          <p:cNvCxnSpPr>
            <a:cxnSpLocks/>
          </p:cNvCxnSpPr>
          <p:nvPr/>
        </p:nvCxnSpPr>
        <p:spPr>
          <a:xfrm>
            <a:off x="7467600" y="274320"/>
            <a:ext cx="190500" cy="7586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E5840FE5-F93F-C79F-3651-96D61EF41F19}"/>
              </a:ext>
            </a:extLst>
          </p:cNvPr>
          <p:cNvSpPr txBox="1"/>
          <p:nvPr/>
        </p:nvSpPr>
        <p:spPr>
          <a:xfrm>
            <a:off x="7548880" y="74962"/>
            <a:ext cx="3027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C00000"/>
                </a:solidFill>
              </a:rPr>
              <a:t>ここの二つを先に出す</a:t>
            </a:r>
            <a:endParaRPr kumimoji="1" lang="ja-JP" altLang="en-US" sz="1400" dirty="0">
              <a:solidFill>
                <a:srgbClr val="C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5153663-6C87-17BC-21F3-29ADC378243F}"/>
              </a:ext>
            </a:extLst>
          </p:cNvPr>
          <p:cNvSpPr txBox="1"/>
          <p:nvPr/>
        </p:nvSpPr>
        <p:spPr>
          <a:xfrm>
            <a:off x="184150" y="2531715"/>
            <a:ext cx="4276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rgbClr val="C00000"/>
                </a:solidFill>
              </a:rPr>
              <a:t>上の</a:t>
            </a:r>
            <a:r>
              <a:rPr lang="en-US" altLang="ja-JP" sz="1400" dirty="0">
                <a:solidFill>
                  <a:srgbClr val="C00000"/>
                </a:solidFill>
              </a:rPr>
              <a:t>3</a:t>
            </a:r>
            <a:r>
              <a:rPr lang="ja-JP" altLang="en-US" sz="1400" dirty="0">
                <a:solidFill>
                  <a:srgbClr val="C00000"/>
                </a:solidFill>
              </a:rPr>
              <a:t>つはページ推移後に</a:t>
            </a:r>
            <a:r>
              <a:rPr kumimoji="1" lang="ja-JP" altLang="en-US" sz="1400" dirty="0">
                <a:solidFill>
                  <a:srgbClr val="C00000"/>
                </a:solidFill>
              </a:rPr>
              <a:t>順番に出す。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8FD10DCD-ACF1-A08D-1FD1-7FF44A23CFD8}"/>
              </a:ext>
            </a:extLst>
          </p:cNvPr>
          <p:cNvSpPr txBox="1"/>
          <p:nvPr/>
        </p:nvSpPr>
        <p:spPr>
          <a:xfrm>
            <a:off x="7777480" y="6368605"/>
            <a:ext cx="4276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rgbClr val="FFFF00"/>
                </a:solidFill>
              </a:rPr>
              <a:t>背景写真新しいのほしい。</a:t>
            </a: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039C115A-A96B-C1EB-33D8-6F4DD29358F5}"/>
              </a:ext>
            </a:extLst>
          </p:cNvPr>
          <p:cNvGrpSpPr/>
          <p:nvPr/>
        </p:nvGrpSpPr>
        <p:grpSpPr>
          <a:xfrm>
            <a:off x="6478827" y="1956606"/>
            <a:ext cx="5558947" cy="4792196"/>
            <a:chOff x="6478827" y="1956606"/>
            <a:chExt cx="5558947" cy="4792196"/>
          </a:xfrm>
        </p:grpSpPr>
        <p:sp>
          <p:nvSpPr>
            <p:cNvPr id="4" name="六角形 3">
              <a:extLst>
                <a:ext uri="{FF2B5EF4-FFF2-40B4-BE49-F238E27FC236}">
                  <a16:creationId xmlns:a16="http://schemas.microsoft.com/office/drawing/2014/main" id="{577C1EC5-49BB-4445-37FB-E89D766441DF}"/>
                </a:ext>
              </a:extLst>
            </p:cNvPr>
            <p:cNvSpPr/>
            <p:nvPr/>
          </p:nvSpPr>
          <p:spPr>
            <a:xfrm>
              <a:off x="6478827" y="1956606"/>
              <a:ext cx="5558947" cy="4792196"/>
            </a:xfrm>
            <a:prstGeom prst="hex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7" name="六角形 6">
              <a:extLst>
                <a:ext uri="{FF2B5EF4-FFF2-40B4-BE49-F238E27FC236}">
                  <a16:creationId xmlns:a16="http://schemas.microsoft.com/office/drawing/2014/main" id="{AF040C9A-27CB-0ED1-202C-E89A373F9435}"/>
                </a:ext>
              </a:extLst>
            </p:cNvPr>
            <p:cNvSpPr/>
            <p:nvPr/>
          </p:nvSpPr>
          <p:spPr>
            <a:xfrm>
              <a:off x="7190111" y="2489428"/>
              <a:ext cx="4752426" cy="4096921"/>
            </a:xfrm>
            <a:prstGeom prst="hexagon">
              <a:avLst/>
            </a:prstGeom>
            <a:solidFill>
              <a:schemeClr val="bg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29656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18463</TotalTime>
  <Words>1176</Words>
  <Application>Microsoft Office PowerPoint</Application>
  <PresentationFormat>ワイド画面</PresentationFormat>
  <Paragraphs>186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BIZ UDPゴシック</vt:lpstr>
      <vt:lpstr>游ゴシック</vt:lpstr>
      <vt:lpstr>游ゴシック Light</vt:lpstr>
      <vt:lpstr>Arial</vt:lpstr>
      <vt:lpstr>Office テーマ</vt:lpstr>
      <vt:lpstr>メインページ表示前の読み込み用画面</vt:lpstr>
      <vt:lpstr>サッカーで繋がり広がっていく      何をやるかではなく</vt:lpstr>
      <vt:lpstr>私たちの共通言語は【サッカー】</vt:lpstr>
      <vt:lpstr>NEWSニュース</vt:lpstr>
      <vt:lpstr>Conext Merkting        を知る.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採用情報</vt:lpstr>
      <vt:lpstr>PowerPoint プレゼンテーション</vt:lpstr>
      <vt:lpstr>ENTRYエントリーフォーム</vt:lpstr>
      <vt:lpstr>会社情報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天貴 北島</dc:creator>
  <cp:lastModifiedBy>天貴 北島</cp:lastModifiedBy>
  <cp:revision>3</cp:revision>
  <dcterms:created xsi:type="dcterms:W3CDTF">2025-06-10T11:19:14Z</dcterms:created>
  <dcterms:modified xsi:type="dcterms:W3CDTF">2025-06-24T10:58:16Z</dcterms:modified>
</cp:coreProperties>
</file>

<file path=docProps/thumbnail.jpeg>
</file>